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8" r:id="rId5"/>
    <p:sldId id="259" r:id="rId6"/>
    <p:sldId id="261" r:id="rId7"/>
    <p:sldId id="260" r:id="rId8"/>
    <p:sldId id="262" r:id="rId9"/>
    <p:sldId id="264" r:id="rId10"/>
    <p:sldId id="273" r:id="rId11"/>
    <p:sldId id="263" r:id="rId12"/>
    <p:sldId id="269" r:id="rId13"/>
    <p:sldId id="267" r:id="rId14"/>
    <p:sldId id="272" r:id="rId15"/>
    <p:sldId id="265" r:id="rId16"/>
    <p:sldId id="270" r:id="rId17"/>
    <p:sldId id="266"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47" autoAdjust="0"/>
  </p:normalViewPr>
  <p:slideViewPr>
    <p:cSldViewPr snapToGrid="0">
      <p:cViewPr varScale="1">
        <p:scale>
          <a:sx n="130" d="100"/>
          <a:sy n="130" d="100"/>
        </p:scale>
        <p:origin x="145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70B1F-1ABA-4C74-8219-ADEA575B4F40}" type="datetimeFigureOut">
              <a:rPr lang="nl-NL" smtClean="0"/>
              <a:t>17-2-2025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3B40F-319F-4D5D-920C-5277A6CF9633}" type="slidenum">
              <a:rPr lang="nl-NL" smtClean="0"/>
              <a:t>‹nr.›</a:t>
            </a:fld>
            <a:endParaRPr lang="nl-NL"/>
          </a:p>
        </p:txBody>
      </p:sp>
    </p:spTree>
    <p:extLst>
      <p:ext uri="{BB962C8B-B14F-4D97-AF65-F5344CB8AC3E}">
        <p14:creationId xmlns:p14="http://schemas.microsoft.com/office/powerpoint/2010/main" val="359089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4</a:t>
            </a:fld>
            <a:endParaRPr lang="nl-NL"/>
          </a:p>
        </p:txBody>
      </p:sp>
    </p:spTree>
    <p:extLst>
      <p:ext uri="{BB962C8B-B14F-4D97-AF65-F5344CB8AC3E}">
        <p14:creationId xmlns:p14="http://schemas.microsoft.com/office/powerpoint/2010/main" val="92126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 </a:t>
            </a:r>
          </a:p>
          <a:p>
            <a:pPr>
              <a:lnSpc>
                <a:spcPts val="1500"/>
              </a:lnSpc>
            </a:pPr>
            <a:endParaRPr lang="nl-NL" dirty="0">
              <a:effectLst/>
            </a:endParaRPr>
          </a:p>
          <a:p>
            <a:pPr>
              <a:buFont typeface="+mj-lt"/>
              <a:buAutoNum type="arabicPeriod"/>
            </a:pPr>
            <a:r>
              <a:rPr lang="nl-NL" b="1" dirty="0">
                <a:effectLst/>
              </a:rPr>
              <a:t>Je zei:</a:t>
            </a:r>
          </a:p>
          <a:p>
            <a:pPr algn="l">
              <a:buFont typeface="+mj-lt"/>
              <a:buAutoNum type="arabicPeriod"/>
            </a:pPr>
            <a:r>
              <a:rPr lang="nl-NL" dirty="0">
                <a:effectLst/>
              </a:rPr>
              <a:t>Vegetatie als model voor een ecosysteem</a:t>
            </a:r>
          </a:p>
          <a:p>
            <a:pPr>
              <a:buFont typeface="+mj-lt"/>
              <a:buAutoNum type="arabicPeriod"/>
            </a:pPr>
            <a:r>
              <a:rPr lang="nl-NL" b="1" dirty="0" err="1">
                <a:effectLst/>
              </a:rPr>
              <a:t>ChatGPT</a:t>
            </a:r>
            <a:r>
              <a:rPr lang="nl-NL" b="1" dirty="0">
                <a:effectLst/>
              </a:rPr>
              <a:t> zei:</a:t>
            </a:r>
          </a:p>
          <a:p>
            <a:pPr algn="l">
              <a:buFont typeface="+mj-lt"/>
              <a:buAutoNum type="arabicPeriod"/>
            </a:pPr>
            <a:r>
              <a:rPr lang="nl-NL" dirty="0">
                <a:effectLst/>
              </a:rPr>
              <a:t>Vegetatie kan dienen als een model voor een ecosysteem, omdat het de basis vormt voor energie- en nutriëntenstromen binnen een ecosysteem. Planten spelen een cruciale rol in de kringlopen van water, koolstof en voedingsstoffen en beïnvloeden de interacties tussen verschillende organismen.</a:t>
            </a:r>
          </a:p>
          <a:p>
            <a:pPr algn="l">
              <a:buFont typeface="+mj-lt"/>
              <a:buAutoNum type="arabicPeriod"/>
            </a:pPr>
            <a:r>
              <a:rPr lang="nl-NL" b="1" dirty="0">
                <a:effectLst/>
              </a:rPr>
              <a:t>Waarom vegetatie als ecosysteemmodel?</a:t>
            </a:r>
          </a:p>
          <a:p>
            <a:pPr algn="l">
              <a:buFont typeface="+mj-lt"/>
              <a:buAutoNum type="arabicPeriod"/>
            </a:pPr>
            <a:r>
              <a:rPr lang="nl-NL" b="1" dirty="0">
                <a:effectLst/>
              </a:rPr>
              <a:t>Primaire productie</a:t>
            </a:r>
            <a:endParaRPr lang="nl-NL" dirty="0">
              <a:effectLst/>
            </a:endParaRPr>
          </a:p>
          <a:p>
            <a:pPr marL="742950" lvl="1" indent="-285750" algn="l">
              <a:buFont typeface="+mj-lt"/>
              <a:buAutoNum type="arabicPeriod"/>
            </a:pPr>
            <a:r>
              <a:rPr lang="nl-NL" dirty="0">
                <a:effectLst/>
              </a:rPr>
              <a:t>Planten zetten zonne-energie om in organische stoffen via fotosynthese.</a:t>
            </a:r>
          </a:p>
          <a:p>
            <a:pPr marL="742950" lvl="1" indent="-285750" algn="l">
              <a:buFont typeface="+mj-lt"/>
              <a:buAutoNum type="arabicPeriod"/>
            </a:pPr>
            <a:r>
              <a:rPr lang="nl-NL" dirty="0">
                <a:effectLst/>
              </a:rPr>
              <a:t>Ze vormen de basis van de voedselketen en voorzien herbivoren van energie.</a:t>
            </a:r>
          </a:p>
          <a:p>
            <a:pPr algn="l">
              <a:buFont typeface="+mj-lt"/>
              <a:buAutoNum type="arabicPeriod"/>
            </a:pPr>
            <a:r>
              <a:rPr lang="nl-NL" b="1" dirty="0">
                <a:effectLst/>
              </a:rPr>
              <a:t>Habitat en biodiversiteit</a:t>
            </a:r>
            <a:endParaRPr lang="nl-NL" dirty="0">
              <a:effectLst/>
            </a:endParaRPr>
          </a:p>
          <a:p>
            <a:pPr marL="742950" lvl="1" indent="-285750" algn="l">
              <a:buFont typeface="+mj-lt"/>
              <a:buAutoNum type="arabicPeriod"/>
            </a:pPr>
            <a:r>
              <a:rPr lang="nl-NL" dirty="0">
                <a:effectLst/>
              </a:rPr>
              <a:t>Vegetatie biedt schuilplaatsen en voedsel voor dieren en micro-organismen.</a:t>
            </a:r>
          </a:p>
          <a:p>
            <a:pPr marL="742950" lvl="1" indent="-285750" algn="l">
              <a:buFont typeface="+mj-lt"/>
              <a:buAutoNum type="arabicPeriod"/>
            </a:pPr>
            <a:r>
              <a:rPr lang="nl-NL" dirty="0">
                <a:effectLst/>
              </a:rPr>
              <a:t>Verschillende plantensoorten creëren niches en bevorderen biodiversiteit.</a:t>
            </a:r>
          </a:p>
          <a:p>
            <a:pPr algn="l">
              <a:buFont typeface="+mj-lt"/>
              <a:buAutoNum type="arabicPeriod"/>
            </a:pPr>
            <a:r>
              <a:rPr lang="nl-NL" b="1" dirty="0">
                <a:effectLst/>
              </a:rPr>
              <a:t>Nutriëntenkringlopen</a:t>
            </a:r>
            <a:endParaRPr lang="nl-NL" dirty="0">
              <a:effectLst/>
            </a:endParaRPr>
          </a:p>
          <a:p>
            <a:pPr marL="742950" lvl="1" indent="-285750" algn="l">
              <a:buFont typeface="+mj-lt"/>
              <a:buAutoNum type="arabicPeriod"/>
            </a:pPr>
            <a:r>
              <a:rPr lang="nl-NL" dirty="0">
                <a:effectLst/>
              </a:rPr>
              <a:t>Planten nemen voedingsstoffen uit de bodem op en geven deze terug via afbraakprocessen.</a:t>
            </a:r>
          </a:p>
          <a:p>
            <a:pPr marL="742950" lvl="1" indent="-285750" algn="l">
              <a:buFont typeface="+mj-lt"/>
              <a:buAutoNum type="arabicPeriod"/>
            </a:pPr>
            <a:r>
              <a:rPr lang="nl-NL" dirty="0">
                <a:effectLst/>
              </a:rPr>
              <a:t>Bladeren en wortels beïnvloeden bodemvruchtbaarheid en microbiële activiteit.</a:t>
            </a:r>
          </a:p>
          <a:p>
            <a:pPr algn="l">
              <a:buFont typeface="+mj-lt"/>
              <a:buAutoNum type="arabicPeriod"/>
            </a:pPr>
            <a:r>
              <a:rPr lang="nl-NL" b="1" dirty="0">
                <a:effectLst/>
              </a:rPr>
              <a:t>Waterhuishouding</a:t>
            </a:r>
            <a:endParaRPr lang="nl-NL" dirty="0">
              <a:effectLst/>
            </a:endParaRPr>
          </a:p>
          <a:p>
            <a:pPr marL="742950" lvl="1" indent="-285750" algn="l">
              <a:buFont typeface="+mj-lt"/>
              <a:buAutoNum type="arabicPeriod"/>
            </a:pPr>
            <a:r>
              <a:rPr lang="nl-NL" dirty="0">
                <a:effectLst/>
              </a:rPr>
              <a:t>Vegetatie beïnvloedt verdamping en wateropslag in de bodem.</a:t>
            </a:r>
          </a:p>
          <a:p>
            <a:pPr marL="742950" lvl="1" indent="-285750" algn="l">
              <a:buFont typeface="+mj-lt"/>
              <a:buAutoNum type="arabicPeriod"/>
            </a:pPr>
            <a:r>
              <a:rPr lang="nl-NL" dirty="0">
                <a:effectLst/>
              </a:rPr>
              <a:t>Bomen en planten reguleren de watercyclus en verminderen erosie.</a:t>
            </a:r>
          </a:p>
          <a:p>
            <a:pPr algn="l">
              <a:buFont typeface="+mj-lt"/>
              <a:buAutoNum type="arabicPeriod"/>
            </a:pPr>
            <a:r>
              <a:rPr lang="nl-NL" b="1" dirty="0">
                <a:effectLst/>
              </a:rPr>
              <a:t>Klimaatregulatie</a:t>
            </a:r>
            <a:endParaRPr lang="nl-NL" dirty="0">
              <a:effectLst/>
            </a:endParaRPr>
          </a:p>
          <a:p>
            <a:pPr marL="742950" lvl="1" indent="-285750" algn="l">
              <a:buFont typeface="+mj-lt"/>
              <a:buAutoNum type="arabicPeriod"/>
            </a:pPr>
            <a:r>
              <a:rPr lang="nl-NL" dirty="0">
                <a:effectLst/>
              </a:rPr>
              <a:t>Bossen en graslanden slaan koolstof op en reguleren lokale en mondiale temperaturen.</a:t>
            </a:r>
          </a:p>
          <a:p>
            <a:pPr marL="742950" lvl="1" indent="-285750" algn="l">
              <a:buFont typeface="+mj-lt"/>
              <a:buAutoNum type="arabicPeriod"/>
            </a:pPr>
            <a:r>
              <a:rPr lang="nl-NL" dirty="0">
                <a:effectLst/>
              </a:rPr>
              <a:t>Stedelijke vegetatie kan hittestress verminderen.</a:t>
            </a:r>
          </a:p>
          <a:p>
            <a:pPr algn="l">
              <a:buFont typeface="+mj-lt"/>
              <a:buAutoNum type="arabicPeriod"/>
            </a:pPr>
            <a:r>
              <a:rPr lang="nl-NL" b="1" dirty="0">
                <a:effectLst/>
              </a:rPr>
              <a:t>Toepassingen van vegetatie als ecosysteemmodel</a:t>
            </a:r>
          </a:p>
          <a:p>
            <a:pPr algn="l">
              <a:buFont typeface="+mj-lt"/>
              <a:buAutoNum type="arabicPeriod"/>
            </a:pPr>
            <a:r>
              <a:rPr lang="nl-NL" b="1" dirty="0">
                <a:effectLst/>
              </a:rPr>
              <a:t>Natuurbeheer</a:t>
            </a:r>
            <a:r>
              <a:rPr lang="nl-NL" dirty="0">
                <a:effectLst/>
              </a:rPr>
              <a:t>: Inzicht in vegetatie helpt bij het behoud van ecosystemen.</a:t>
            </a:r>
          </a:p>
          <a:p>
            <a:pPr algn="l">
              <a:buFont typeface="+mj-lt"/>
              <a:buAutoNum type="arabicPeriod"/>
            </a:pPr>
            <a:r>
              <a:rPr lang="nl-NL" b="1" dirty="0">
                <a:effectLst/>
              </a:rPr>
              <a:t>Landbouw</a:t>
            </a:r>
            <a:r>
              <a:rPr lang="nl-NL" dirty="0">
                <a:effectLst/>
              </a:rPr>
              <a:t>: Begrijpen hoe gewassen functioneren binnen een ecosysteem kan duurzame landbouw bevorderen.</a:t>
            </a:r>
          </a:p>
          <a:p>
            <a:pPr algn="l">
              <a:buFont typeface="+mj-lt"/>
              <a:buAutoNum type="arabicPeriod"/>
            </a:pPr>
            <a:r>
              <a:rPr lang="nl-NL" b="1" dirty="0">
                <a:effectLst/>
              </a:rPr>
              <a:t>Klimaatonderzoek</a:t>
            </a:r>
            <a:r>
              <a:rPr lang="nl-NL" dirty="0">
                <a:effectLst/>
              </a:rPr>
              <a:t>: Vegetatiegegevens worden gebruikt in klimaatmodellen.</a:t>
            </a:r>
          </a:p>
          <a:p>
            <a:pPr algn="l">
              <a:buFont typeface="+mj-lt"/>
              <a:buAutoNum type="arabicPeriod"/>
            </a:pPr>
            <a:r>
              <a:rPr lang="nl-NL" dirty="0">
                <a:effectLst/>
              </a:rPr>
              <a:t>Door vegetatie als model te gebruiken, kunnen wetenschappers en beleidsmakers ecosystemen beter begrijpen en beheren. Wil je dieper ingaan op een specifiek aspect, zoals tropische regenwouden of stedelijke ecosystemen?</a:t>
            </a:r>
          </a:p>
          <a:p>
            <a:pPr>
              <a:buFont typeface="+mj-lt"/>
              <a:buAutoNum type="arabicPeriod"/>
            </a:pPr>
            <a:r>
              <a:rPr lang="nl-NL" b="1" dirty="0">
                <a:effectLst/>
              </a:rPr>
              <a:t>Je zei:</a:t>
            </a:r>
          </a:p>
          <a:p>
            <a:pPr algn="l">
              <a:buFont typeface="+mj-lt"/>
              <a:buAutoNum type="arabicPeriod"/>
            </a:pPr>
            <a:r>
              <a:rPr lang="nl-NL" dirty="0">
                <a:effectLst/>
              </a:rPr>
              <a:t>algemene aspecten van systemen</a:t>
            </a:r>
          </a:p>
          <a:p>
            <a:pPr>
              <a:buFont typeface="+mj-lt"/>
              <a:buAutoNum type="arabicPeriod"/>
            </a:pPr>
            <a:r>
              <a:rPr lang="nl-NL" b="1" dirty="0" err="1">
                <a:effectLst/>
              </a:rPr>
              <a:t>ChatGPT</a:t>
            </a:r>
            <a:r>
              <a:rPr lang="nl-NL" b="1" dirty="0">
                <a:effectLst/>
              </a:rPr>
              <a:t> zei:</a:t>
            </a:r>
          </a:p>
          <a:p>
            <a:pPr algn="l">
              <a:buFont typeface="+mj-lt"/>
              <a:buAutoNum type="arabicPeriod"/>
            </a:pPr>
            <a:r>
              <a:rPr lang="nl-NL" dirty="0">
                <a:effectLst/>
              </a:rPr>
              <a:t>Systemen bestaan uit verschillende elementen die met elkaar in wisselwerking staan en samen een geheel vormen. De algemene aspecten van systemen kunnen worden onderverdeeld in de volgende kenmerken:</a:t>
            </a:r>
          </a:p>
          <a:p>
            <a:pPr algn="l">
              <a:buFont typeface="+mj-lt"/>
              <a:buAutoNum type="arabicPeriod"/>
            </a:pPr>
            <a:r>
              <a:rPr lang="nl-NL" b="1" dirty="0">
                <a:effectLst/>
              </a:rPr>
              <a:t>1. Structuur en elementen</a:t>
            </a:r>
          </a:p>
          <a:p>
            <a:pPr algn="l">
              <a:buFont typeface="+mj-lt"/>
              <a:buAutoNum type="arabicPeriod"/>
            </a:pPr>
            <a:r>
              <a:rPr lang="nl-NL" dirty="0">
                <a:effectLst/>
              </a:rPr>
              <a:t>Een systeem bestaat uit componenten of elementen die samen een georganiseerde structuur vormen. Dit kunnen fysieke elementen zijn (zoals organismen in een ecosysteem) of abstracte componenten (zoals processen in een economisch systeem).</a:t>
            </a:r>
          </a:p>
          <a:p>
            <a:pPr algn="l">
              <a:buFont typeface="+mj-lt"/>
              <a:buAutoNum type="arabicPeriod"/>
            </a:pPr>
            <a:r>
              <a:rPr lang="nl-NL" b="1" dirty="0">
                <a:effectLst/>
              </a:rPr>
              <a:t>2. Input en output</a:t>
            </a:r>
          </a:p>
          <a:p>
            <a:pPr algn="l">
              <a:buFont typeface="+mj-lt"/>
              <a:buAutoNum type="arabicPeriod"/>
            </a:pPr>
            <a:r>
              <a:rPr lang="nl-NL" b="1" dirty="0">
                <a:effectLst/>
              </a:rPr>
              <a:t>Input:</a:t>
            </a:r>
            <a:r>
              <a:rPr lang="nl-NL" dirty="0">
                <a:effectLst/>
              </a:rPr>
              <a:t> De middelen, energie of informatie die een systeem binnenkomen.</a:t>
            </a:r>
          </a:p>
          <a:p>
            <a:pPr algn="l">
              <a:buFont typeface="+mj-lt"/>
              <a:buAutoNum type="arabicPeriod"/>
            </a:pPr>
            <a:r>
              <a:rPr lang="nl-NL" b="1" dirty="0">
                <a:effectLst/>
              </a:rPr>
              <a:t>Output:</a:t>
            </a:r>
            <a:r>
              <a:rPr lang="nl-NL" dirty="0">
                <a:effectLst/>
              </a:rPr>
              <a:t> Het resultaat of de producten die het systeem genereert.</a:t>
            </a:r>
            <a:br>
              <a:rPr lang="nl-NL" dirty="0">
                <a:effectLst/>
              </a:rPr>
            </a:br>
            <a:r>
              <a:rPr lang="nl-NL" dirty="0">
                <a:effectLst/>
              </a:rPr>
              <a:t>Voorbeeld: In een ecosysteem is zonlicht een input en zuurstof (via fotosynthese) een output.</a:t>
            </a:r>
          </a:p>
          <a:p>
            <a:pPr algn="l">
              <a:buFont typeface="+mj-lt"/>
              <a:buAutoNum type="arabicPeriod"/>
            </a:pPr>
            <a:r>
              <a:rPr lang="nl-NL" b="1" dirty="0">
                <a:effectLst/>
              </a:rPr>
              <a:t>3. Interacties en relaties</a:t>
            </a:r>
          </a:p>
          <a:p>
            <a:pPr algn="l">
              <a:buFont typeface="+mj-lt"/>
              <a:buAutoNum type="arabicPeriod"/>
            </a:pPr>
            <a:r>
              <a:rPr lang="nl-NL" dirty="0">
                <a:effectLst/>
              </a:rPr>
              <a:t>De componenten binnen een systeem staan in wisselwerking met elkaar. Deze interacties kunnen lineair (oorzaak-gevolg) of complex (terugkoppelingslussen) zijn.</a:t>
            </a:r>
          </a:p>
          <a:p>
            <a:pPr algn="l">
              <a:buFont typeface="+mj-lt"/>
              <a:buAutoNum type="arabicPeriod"/>
            </a:pPr>
            <a:r>
              <a:rPr lang="nl-NL" b="1" dirty="0">
                <a:effectLst/>
              </a:rPr>
              <a:t>4. Dynamiek en verandering</a:t>
            </a:r>
          </a:p>
          <a:p>
            <a:pPr algn="l">
              <a:buFont typeface="+mj-lt"/>
              <a:buAutoNum type="arabicPeriod"/>
            </a:pPr>
            <a:r>
              <a:rPr lang="nl-NL" dirty="0">
                <a:effectLst/>
              </a:rPr>
              <a:t>Systemen zijn zelden statisch; ze evolueren over tijd door interne en externe invloeden. Dit kan door natuurlijke processen, menselijk ingrijpen of andere factoren komen.</a:t>
            </a:r>
          </a:p>
          <a:p>
            <a:pPr algn="l">
              <a:buFont typeface="+mj-lt"/>
              <a:buAutoNum type="arabicPeriod"/>
            </a:pPr>
            <a:r>
              <a:rPr lang="nl-NL" b="1" dirty="0">
                <a:effectLst/>
              </a:rPr>
              <a:t>5. Terugkoppeling (Feedbackloops)</a:t>
            </a:r>
          </a:p>
          <a:p>
            <a:pPr algn="l">
              <a:buFont typeface="+mj-lt"/>
              <a:buAutoNum type="arabicPeriod"/>
            </a:pPr>
            <a:r>
              <a:rPr lang="nl-NL" b="1" dirty="0">
                <a:effectLst/>
              </a:rPr>
              <a:t>Positieve feedback:</a:t>
            </a:r>
            <a:r>
              <a:rPr lang="nl-NL" dirty="0">
                <a:effectLst/>
              </a:rPr>
              <a:t> Versterkt een proces (bijv. opwarming van de aarde door smeltend ijs, waardoor minder zonlicht wordt weerkaatst).</a:t>
            </a:r>
          </a:p>
          <a:p>
            <a:pPr algn="l">
              <a:buFont typeface="+mj-lt"/>
              <a:buAutoNum type="arabicPeriod"/>
            </a:pPr>
            <a:r>
              <a:rPr lang="nl-NL" b="1" dirty="0">
                <a:effectLst/>
              </a:rPr>
              <a:t>Negatieve feedback:</a:t>
            </a:r>
            <a:r>
              <a:rPr lang="nl-NL" dirty="0">
                <a:effectLst/>
              </a:rPr>
              <a:t> Stabiliseert een systeem (bijv. het menselijk lichaam dat door zweten afkoelt).</a:t>
            </a:r>
          </a:p>
          <a:p>
            <a:pPr algn="l">
              <a:buFont typeface="+mj-lt"/>
              <a:buAutoNum type="arabicPeriod"/>
            </a:pPr>
            <a:r>
              <a:rPr lang="nl-NL" b="1" dirty="0">
                <a:effectLst/>
              </a:rPr>
              <a:t>6. Afbakening en omgeving</a:t>
            </a:r>
          </a:p>
          <a:p>
            <a:pPr algn="l">
              <a:buFont typeface="+mj-lt"/>
              <a:buAutoNum type="arabicPeriod"/>
            </a:pPr>
            <a:r>
              <a:rPr lang="nl-NL" dirty="0">
                <a:effectLst/>
              </a:rPr>
              <a:t>Elk systeem heeft grenzen die het scheiden van de omgeving, maar vaak is de interactie met de omgeving noodzakelijk voor het functioneren.</a:t>
            </a:r>
          </a:p>
          <a:p>
            <a:pPr algn="l">
              <a:buFont typeface="+mj-lt"/>
              <a:buAutoNum type="arabicPeriod"/>
            </a:pPr>
            <a:r>
              <a:rPr lang="nl-NL" b="1" dirty="0">
                <a:effectLst/>
              </a:rPr>
              <a:t>7. Evenwicht en zelfregulatie</a:t>
            </a:r>
          </a:p>
          <a:p>
            <a:pPr algn="l">
              <a:buFont typeface="+mj-lt"/>
              <a:buAutoNum type="arabicPeriod"/>
            </a:pPr>
            <a:r>
              <a:rPr lang="nl-NL" dirty="0">
                <a:effectLst/>
              </a:rPr>
              <a:t>Veel systemen streven naar een evenwicht (homeostase). Dit kan betekenen dat het systeem mechanismen heeft om zichzelf aan te passen bij verstoringen.</a:t>
            </a:r>
          </a:p>
          <a:p>
            <a:pPr algn="l">
              <a:buFont typeface="+mj-lt"/>
              <a:buAutoNum type="arabicPeriod"/>
            </a:pPr>
            <a:r>
              <a:rPr lang="nl-NL" b="1" dirty="0">
                <a:effectLst/>
              </a:rPr>
              <a:t>8. Complexiteit en </a:t>
            </a:r>
            <a:r>
              <a:rPr lang="nl-NL" b="1" dirty="0" err="1">
                <a:effectLst/>
              </a:rPr>
              <a:t>emergentie</a:t>
            </a:r>
            <a:endParaRPr lang="nl-NL" b="1" dirty="0">
              <a:effectLst/>
            </a:endParaRPr>
          </a:p>
          <a:p>
            <a:pPr algn="l">
              <a:buFont typeface="+mj-lt"/>
              <a:buAutoNum type="arabicPeriod"/>
            </a:pPr>
            <a:r>
              <a:rPr lang="nl-NL" dirty="0">
                <a:effectLst/>
              </a:rPr>
              <a:t>Sommige systemen vertonen </a:t>
            </a:r>
            <a:r>
              <a:rPr lang="nl-NL" dirty="0" err="1">
                <a:effectLst/>
              </a:rPr>
              <a:t>emergente</a:t>
            </a:r>
            <a:r>
              <a:rPr lang="nl-NL" dirty="0">
                <a:effectLst/>
              </a:rPr>
              <a:t> eigenschappen, waarbij het geheel meer is dan de som der delen. Bijvoorbeeld: bewustzijn ontstaat uit interacties tussen neuronen, hoewel individuele neuronen op zichzelf niet "bewust" zijn.</a:t>
            </a:r>
          </a:p>
          <a:p>
            <a:pPr algn="l">
              <a:buFont typeface="+mj-lt"/>
              <a:buAutoNum type="arabicPeriod"/>
            </a:pPr>
            <a:r>
              <a:rPr lang="nl-NL" dirty="0">
                <a:effectLst/>
              </a:rPr>
              <a:t>Wil je dat ik een specifiek type systeem verder uitwerk, zoals ecologische, economische of technische systemen?</a:t>
            </a:r>
          </a:p>
          <a:p>
            <a:r>
              <a:rPr lang="nl-NL" dirty="0">
                <a:effectLst/>
              </a:rPr>
              <a:t>Zoeken</a:t>
            </a:r>
          </a:p>
          <a:p>
            <a:r>
              <a:rPr lang="nl-NL" dirty="0">
                <a:effectLst/>
              </a:rPr>
              <a:t>Redeneer</a:t>
            </a:r>
          </a:p>
          <a:p>
            <a:pPr algn="ctr">
              <a:lnSpc>
                <a:spcPts val="1200"/>
              </a:lnSpc>
            </a:pPr>
            <a:r>
              <a:rPr lang="nl-NL" dirty="0" err="1">
                <a:effectLst/>
                <a:latin typeface="Segoe UI Variable Small" pitchFamily="2" charset="0"/>
              </a:rPr>
              <a:t>ChatGPT</a:t>
            </a:r>
            <a:r>
              <a:rPr lang="nl-NL" dirty="0">
                <a:effectLst/>
                <a:latin typeface="Segoe UI Variable Small" pitchFamily="2" charset="0"/>
              </a:rPr>
              <a:t> kan fouten maken. Controleer belangrijke informatie.</a:t>
            </a:r>
          </a:p>
          <a:p>
            <a:r>
              <a:rPr lang="nl-NL" dirty="0">
                <a:effectLst/>
              </a:rPr>
              <a:t>?</a:t>
            </a:r>
          </a:p>
          <a:p>
            <a:br>
              <a:rPr lang="nl-NL" dirty="0"/>
            </a:br>
            <a:endParaRPr lang="nl-NL" dirty="0"/>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5</a:t>
            </a:fld>
            <a:endParaRPr lang="nl-NL"/>
          </a:p>
        </p:txBody>
      </p:sp>
    </p:spTree>
    <p:extLst>
      <p:ext uri="{BB962C8B-B14F-4D97-AF65-F5344CB8AC3E}">
        <p14:creationId xmlns:p14="http://schemas.microsoft.com/office/powerpoint/2010/main" val="265881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gegenereerd met AI</a:t>
            </a:r>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7</a:t>
            </a:fld>
            <a:endParaRPr lang="nl-NL"/>
          </a:p>
        </p:txBody>
      </p:sp>
    </p:spTree>
    <p:extLst>
      <p:ext uri="{BB962C8B-B14F-4D97-AF65-F5344CB8AC3E}">
        <p14:creationId xmlns:p14="http://schemas.microsoft.com/office/powerpoint/2010/main" val="322594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b="1" dirty="0"/>
              <a:t>model van een systeem</a:t>
            </a:r>
            <a:r>
              <a:rPr lang="nl-NL" dirty="0"/>
              <a:t> is een vereenvoudigde weergave van een complex geheel, bedoeld om de structuur, processen en interacties binnen het systeem te begrijpen en te analyseren. Er zijn verschillende soorten systeemmodellen, afhankelijk van het doel en de toepassing.</a:t>
            </a:r>
          </a:p>
          <a:p>
            <a:r>
              <a:rPr lang="nl-NL" b="1" dirty="0"/>
              <a:t>Soorten systeemmodellen</a:t>
            </a:r>
          </a:p>
          <a:p>
            <a:pPr>
              <a:buFont typeface="+mj-lt"/>
              <a:buAutoNum type="arabicPeriod"/>
            </a:pPr>
            <a:r>
              <a:rPr lang="nl-NL" b="1" dirty="0"/>
              <a:t>Fysieke modellen</a:t>
            </a:r>
            <a:endParaRPr lang="nl-NL" dirty="0"/>
          </a:p>
          <a:p>
            <a:pPr marL="742950" lvl="1" indent="-285750">
              <a:buFont typeface="+mj-lt"/>
              <a:buAutoNum type="arabicPeriod"/>
            </a:pPr>
            <a:r>
              <a:rPr lang="nl-NL" dirty="0"/>
              <a:t>Tastbare representaties, zoals een schaalmodel van een gebouw of een ecosysteem in een laboratorium.</a:t>
            </a:r>
          </a:p>
          <a:p>
            <a:pPr marL="742950" lvl="1" indent="-285750">
              <a:buFont typeface="+mj-lt"/>
              <a:buAutoNum type="arabicPeriod"/>
            </a:pPr>
            <a:r>
              <a:rPr lang="nl-NL" dirty="0"/>
              <a:t>Bijvoorbeeld: een windtunnelmodel voor het testen van aerodynamica.</a:t>
            </a:r>
          </a:p>
          <a:p>
            <a:pPr>
              <a:buFont typeface="+mj-lt"/>
              <a:buAutoNum type="arabicPeriod"/>
            </a:pPr>
            <a:r>
              <a:rPr lang="nl-NL" b="1" dirty="0"/>
              <a:t>Conceptuele modellen</a:t>
            </a:r>
            <a:endParaRPr lang="nl-NL" dirty="0"/>
          </a:p>
          <a:p>
            <a:pPr marL="742950" lvl="1" indent="-285750">
              <a:buFont typeface="+mj-lt"/>
              <a:buAutoNum type="arabicPeriod"/>
            </a:pPr>
            <a:r>
              <a:rPr lang="nl-NL" dirty="0"/>
              <a:t>Beschrijven een systeem in woorden, diagrammen of schema’s.</a:t>
            </a:r>
          </a:p>
          <a:p>
            <a:pPr marL="742950" lvl="1" indent="-285750">
              <a:buFont typeface="+mj-lt"/>
              <a:buAutoNum type="arabicPeriod"/>
            </a:pPr>
            <a:r>
              <a:rPr lang="nl-NL" dirty="0"/>
              <a:t>Bijvoorbeeld: het </a:t>
            </a:r>
            <a:r>
              <a:rPr lang="nl-NL" dirty="0" err="1"/>
              <a:t>voedselweb</a:t>
            </a:r>
            <a:r>
              <a:rPr lang="nl-NL" dirty="0"/>
              <a:t> in een ecosysteem of een stroomdiagram van een organisatie.</a:t>
            </a:r>
          </a:p>
          <a:p>
            <a:pPr>
              <a:buFont typeface="+mj-lt"/>
              <a:buAutoNum type="arabicPeriod"/>
            </a:pPr>
            <a:r>
              <a:rPr lang="nl-NL" b="1" dirty="0"/>
              <a:t>Wiskundige modellen</a:t>
            </a:r>
            <a:endParaRPr lang="nl-NL" dirty="0"/>
          </a:p>
          <a:p>
            <a:pPr marL="742950" lvl="1" indent="-285750">
              <a:buFont typeface="+mj-lt"/>
              <a:buAutoNum type="arabicPeriod"/>
            </a:pPr>
            <a:r>
              <a:rPr lang="nl-NL" dirty="0"/>
              <a:t>Gebruiken vergelijkingen en formules om een systeem kwantitatief te beschrijven.</a:t>
            </a:r>
          </a:p>
          <a:p>
            <a:pPr marL="742950" lvl="1" indent="-285750">
              <a:buFont typeface="+mj-lt"/>
              <a:buAutoNum type="arabicPeriod"/>
            </a:pPr>
            <a:r>
              <a:rPr lang="nl-NL" dirty="0"/>
              <a:t>Bijvoorbeeld: klimaatmodellen of economische groeimodellen.</a:t>
            </a:r>
          </a:p>
          <a:p>
            <a:pPr>
              <a:buFont typeface="+mj-lt"/>
              <a:buAutoNum type="arabicPeriod"/>
            </a:pPr>
            <a:r>
              <a:rPr lang="nl-NL" b="1" dirty="0"/>
              <a:t>Computermodellen</a:t>
            </a:r>
            <a:endParaRPr lang="nl-NL" dirty="0"/>
          </a:p>
          <a:p>
            <a:pPr marL="742950" lvl="1" indent="-285750">
              <a:buFont typeface="+mj-lt"/>
              <a:buAutoNum type="arabicPeriod"/>
            </a:pPr>
            <a:r>
              <a:rPr lang="nl-NL" dirty="0"/>
              <a:t>Digitale simulaties van systemen, vaak gebaseerd op wiskundige modellen.</a:t>
            </a:r>
          </a:p>
          <a:p>
            <a:pPr marL="742950" lvl="1" indent="-285750">
              <a:buFont typeface="+mj-lt"/>
              <a:buAutoNum type="arabicPeriod"/>
            </a:pPr>
            <a:r>
              <a:rPr lang="nl-NL" dirty="0"/>
              <a:t>Bijvoorbeeld: weersvoorspellingsmodellen of kunstmatige intelligentie-algoritmen.</a:t>
            </a:r>
          </a:p>
          <a:p>
            <a:pPr>
              <a:buFont typeface="+mj-lt"/>
              <a:buAutoNum type="arabicPeriod"/>
            </a:pPr>
            <a:r>
              <a:rPr lang="nl-NL" b="1" dirty="0"/>
              <a:t>Dynamische modellen</a:t>
            </a:r>
            <a:endParaRPr lang="nl-NL" dirty="0"/>
          </a:p>
          <a:p>
            <a:pPr marL="742950" lvl="1" indent="-285750">
              <a:buFont typeface="+mj-lt"/>
              <a:buAutoNum type="arabicPeriod"/>
            </a:pPr>
            <a:r>
              <a:rPr lang="nl-NL" dirty="0"/>
              <a:t>Modellen die de veranderingen in een systeem over tijd tonen.</a:t>
            </a:r>
          </a:p>
          <a:p>
            <a:pPr marL="742950" lvl="1" indent="-285750">
              <a:buFont typeface="+mj-lt"/>
              <a:buAutoNum type="arabicPeriod"/>
            </a:pPr>
            <a:r>
              <a:rPr lang="nl-NL" dirty="0"/>
              <a:t>Bijvoorbeeld: het </a:t>
            </a:r>
            <a:r>
              <a:rPr lang="nl-NL" dirty="0" err="1"/>
              <a:t>Lotka</a:t>
            </a:r>
            <a:r>
              <a:rPr lang="nl-NL" dirty="0"/>
              <a:t>-Volterra-model voor predator-prooi-interacties.</a:t>
            </a:r>
          </a:p>
          <a:p>
            <a:endParaRPr lang="nl-NL" dirty="0"/>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8</a:t>
            </a:fld>
            <a:endParaRPr lang="nl-NL"/>
          </a:p>
        </p:txBody>
      </p:sp>
    </p:spTree>
    <p:extLst>
      <p:ext uri="{BB962C8B-B14F-4D97-AF65-F5344CB8AC3E}">
        <p14:creationId xmlns:p14="http://schemas.microsoft.com/office/powerpoint/2010/main" val="19998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68BDC-F754-3E9E-5D19-E8DF68CF0C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C35008-E895-A8B8-1E44-E320845870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7DD2D8-C5C3-61AB-11EF-CB046B469F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6996B6C-F87A-C0C2-30FA-1A80D20A6F4A}"/>
              </a:ext>
            </a:extLst>
          </p:cNvPr>
          <p:cNvSpPr>
            <a:spLocks noGrp="1"/>
          </p:cNvSpPr>
          <p:nvPr>
            <p:ph type="sldNum" sz="quarter" idx="5"/>
          </p:nvPr>
        </p:nvSpPr>
        <p:spPr/>
        <p:txBody>
          <a:bodyPr/>
          <a:lstStyle/>
          <a:p>
            <a:fld id="{5193B40F-319F-4D5D-920C-5277A6CF9633}" type="slidenum">
              <a:rPr lang="nl-NL" smtClean="0"/>
              <a:t>10</a:t>
            </a:fld>
            <a:endParaRPr lang="nl-NL"/>
          </a:p>
        </p:txBody>
      </p:sp>
    </p:spTree>
    <p:extLst>
      <p:ext uri="{BB962C8B-B14F-4D97-AF65-F5344CB8AC3E}">
        <p14:creationId xmlns:p14="http://schemas.microsoft.com/office/powerpoint/2010/main" val="31100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14</a:t>
            </a:fld>
            <a:endParaRPr lang="nl-NL"/>
          </a:p>
        </p:txBody>
      </p:sp>
    </p:spTree>
    <p:extLst>
      <p:ext uri="{BB962C8B-B14F-4D97-AF65-F5344CB8AC3E}">
        <p14:creationId xmlns:p14="http://schemas.microsoft.com/office/powerpoint/2010/main" val="265760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15</a:t>
            </a:fld>
            <a:endParaRPr lang="nl-NL"/>
          </a:p>
        </p:txBody>
      </p:sp>
    </p:spTree>
    <p:extLst>
      <p:ext uri="{BB962C8B-B14F-4D97-AF65-F5344CB8AC3E}">
        <p14:creationId xmlns:p14="http://schemas.microsoft.com/office/powerpoint/2010/main" val="74333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https://edepot.wur.nl/419762</a:t>
            </a:r>
          </a:p>
        </p:txBody>
      </p:sp>
      <p:sp>
        <p:nvSpPr>
          <p:cNvPr id="4" name="Tijdelijke aanduiding voor dianummer 3"/>
          <p:cNvSpPr>
            <a:spLocks noGrp="1"/>
          </p:cNvSpPr>
          <p:nvPr>
            <p:ph type="sldNum" sz="quarter" idx="5"/>
          </p:nvPr>
        </p:nvSpPr>
        <p:spPr/>
        <p:txBody>
          <a:bodyPr/>
          <a:lstStyle/>
          <a:p>
            <a:fld id="{5193B40F-319F-4D5D-920C-5277A6CF9633}" type="slidenum">
              <a:rPr lang="nl-NL" smtClean="0"/>
              <a:t>16</a:t>
            </a:fld>
            <a:endParaRPr lang="nl-NL"/>
          </a:p>
        </p:txBody>
      </p:sp>
    </p:spTree>
    <p:extLst>
      <p:ext uri="{BB962C8B-B14F-4D97-AF65-F5344CB8AC3E}">
        <p14:creationId xmlns:p14="http://schemas.microsoft.com/office/powerpoint/2010/main" val="165278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116500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211434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C1F2E5-BFD3-4A81-8563-76601AD521F6}"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667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3468649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C1F2E5-BFD3-4A81-8563-76601AD521F6}"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221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16454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366432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173522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2563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445395-9560-4FD2-B93D-B39A702612EA}" type="datetimeFigureOut">
              <a:rPr lang="nl-NL" smtClean="0"/>
              <a:t>17-2-2025</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206075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62777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445395-9560-4FD2-B93D-B39A702612EA}" type="datetimeFigureOut">
              <a:rPr lang="nl-NL" smtClean="0"/>
              <a:t>17-2-2025</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9357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C445395-9560-4FD2-B93D-B39A702612EA}" type="datetimeFigureOut">
              <a:rPr lang="nl-NL" smtClean="0"/>
              <a:t>17-2-2025</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346126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45395-9560-4FD2-B93D-B39A702612EA}" type="datetimeFigureOut">
              <a:rPr lang="nl-NL" smtClean="0"/>
              <a:t>17-2-2025</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234238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169053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445395-9560-4FD2-B93D-B39A702612EA}" type="datetimeFigureOut">
              <a:rPr lang="nl-NL" smtClean="0"/>
              <a:t>17-2-2025</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C1F2E5-BFD3-4A81-8563-76601AD521F6}" type="slidenum">
              <a:rPr lang="nl-NL" smtClean="0"/>
              <a:t>‹nr.›</a:t>
            </a:fld>
            <a:endParaRPr lang="nl-NL"/>
          </a:p>
        </p:txBody>
      </p:sp>
    </p:spTree>
    <p:extLst>
      <p:ext uri="{BB962C8B-B14F-4D97-AF65-F5344CB8AC3E}">
        <p14:creationId xmlns:p14="http://schemas.microsoft.com/office/powerpoint/2010/main" val="253452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445395-9560-4FD2-B93D-B39A702612EA}" type="datetimeFigureOut">
              <a:rPr lang="nl-NL" smtClean="0"/>
              <a:t>17-2-2025</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C1F2E5-BFD3-4A81-8563-76601AD521F6}" type="slidenum">
              <a:rPr lang="nl-NL" smtClean="0"/>
              <a:t>‹nr.›</a:t>
            </a:fld>
            <a:endParaRPr lang="nl-NL"/>
          </a:p>
        </p:txBody>
      </p:sp>
    </p:spTree>
    <p:extLst>
      <p:ext uri="{BB962C8B-B14F-4D97-AF65-F5344CB8AC3E}">
        <p14:creationId xmlns:p14="http://schemas.microsoft.com/office/powerpoint/2010/main" val="58712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ur.nl/nl/onderzoek-resultaten/onderzoeksinstituten/environmental-research/faciliteiten-producten/software-en-modellen.htm" TargetMode="External"/><Relationship Id="rId7" Type="http://schemas.openxmlformats.org/officeDocument/2006/relationships/hyperlink" Target="https://www.science-sparks.com/3d-flower-model-plant-science/" TargetMode="External"/><Relationship Id="rId2" Type="http://schemas.openxmlformats.org/officeDocument/2006/relationships/hyperlink" Target="https://www.slo.nl/thema/vakspecifieke-thema/natuur-techniek/modelleren/modelleren/" TargetMode="External"/><Relationship Id="rId1" Type="http://schemas.openxmlformats.org/officeDocument/2006/relationships/slideLayout" Target="../slideLayouts/slideLayout2.xml"/><Relationship Id="rId6" Type="http://schemas.openxmlformats.org/officeDocument/2006/relationships/hyperlink" Target="https://efi.int/knowledge/models/efiscen/approach" TargetMode="External"/><Relationship Id="rId5" Type="http://schemas.openxmlformats.org/officeDocument/2006/relationships/hyperlink" Target="https://edepot.wur.nl/419762" TargetMode="External"/><Relationship Id="rId4" Type="http://schemas.openxmlformats.org/officeDocument/2006/relationships/hyperlink" Target="https://www.sciencedirect.com/topics/earth-and-planetary-sciences/lotka-volterra-mod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D8A71-8442-CC7E-F2B6-66336361A797}"/>
              </a:ext>
            </a:extLst>
          </p:cNvPr>
          <p:cNvSpPr>
            <a:spLocks noGrp="1"/>
          </p:cNvSpPr>
          <p:nvPr>
            <p:ph type="ctrTitle"/>
          </p:nvPr>
        </p:nvSpPr>
        <p:spPr>
          <a:xfrm>
            <a:off x="2589213" y="2514601"/>
            <a:ext cx="8915399" cy="1498002"/>
          </a:xfrm>
        </p:spPr>
        <p:txBody>
          <a:bodyPr/>
          <a:lstStyle/>
          <a:p>
            <a:r>
              <a:rPr lang="nl-NL" dirty="0"/>
              <a:t>Ecosysteem en vegetatie</a:t>
            </a:r>
          </a:p>
        </p:txBody>
      </p:sp>
      <p:sp>
        <p:nvSpPr>
          <p:cNvPr id="3" name="Ondertitel 2">
            <a:extLst>
              <a:ext uri="{FF2B5EF4-FFF2-40B4-BE49-F238E27FC236}">
                <a16:creationId xmlns:a16="http://schemas.microsoft.com/office/drawing/2014/main" id="{0431269F-B09B-E447-E25A-6212F14BA388}"/>
              </a:ext>
            </a:extLst>
          </p:cNvPr>
          <p:cNvSpPr>
            <a:spLocks noGrp="1"/>
          </p:cNvSpPr>
          <p:nvPr>
            <p:ph type="subTitle" idx="1"/>
          </p:nvPr>
        </p:nvSpPr>
        <p:spPr>
          <a:xfrm>
            <a:off x="2589213" y="4012603"/>
            <a:ext cx="8915399" cy="1891059"/>
          </a:xfrm>
        </p:spPr>
        <p:txBody>
          <a:bodyPr>
            <a:normAutofit/>
          </a:bodyPr>
          <a:lstStyle/>
          <a:p>
            <a:pPr algn="ctr"/>
            <a:r>
              <a:rPr lang="nl-NL" sz="2400" dirty="0"/>
              <a:t>Systemen en modellen</a:t>
            </a:r>
            <a:br>
              <a:rPr lang="nl-NL" sz="2400" dirty="0"/>
            </a:br>
            <a:endParaRPr lang="nl-NL" sz="2400" dirty="0"/>
          </a:p>
          <a:p>
            <a:pPr algn="ctr"/>
            <a:r>
              <a:rPr lang="nl-NL" sz="1800" dirty="0"/>
              <a:t>Johan den Boer</a:t>
            </a:r>
            <a:br>
              <a:rPr lang="nl-NL" sz="1800" dirty="0"/>
            </a:br>
            <a:r>
              <a:rPr lang="nl-NL" sz="1800" dirty="0"/>
              <a:t>17 februari 2025</a:t>
            </a:r>
          </a:p>
        </p:txBody>
      </p:sp>
    </p:spTree>
    <p:extLst>
      <p:ext uri="{BB962C8B-B14F-4D97-AF65-F5344CB8AC3E}">
        <p14:creationId xmlns:p14="http://schemas.microsoft.com/office/powerpoint/2010/main" val="3836803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B3537-EBB6-765B-1A04-C5FA85F02067}"/>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071EEB05-1EE2-6735-CAA3-7E2F631E9134}"/>
              </a:ext>
            </a:extLst>
          </p:cNvPr>
          <p:cNvSpPr/>
          <p:nvPr/>
        </p:nvSpPr>
        <p:spPr>
          <a:xfrm>
            <a:off x="2638497" y="1485189"/>
            <a:ext cx="6128985" cy="44530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dirty="0"/>
              <a:t>Model</a:t>
            </a:r>
          </a:p>
        </p:txBody>
      </p:sp>
      <p:sp>
        <p:nvSpPr>
          <p:cNvPr id="8" name="Titel 1">
            <a:extLst>
              <a:ext uri="{FF2B5EF4-FFF2-40B4-BE49-F238E27FC236}">
                <a16:creationId xmlns:a16="http://schemas.microsoft.com/office/drawing/2014/main" id="{CA244B44-DFB8-3C1C-EE5B-46A6170DCADC}"/>
              </a:ext>
            </a:extLst>
          </p:cNvPr>
          <p:cNvSpPr>
            <a:spLocks noGrp="1"/>
          </p:cNvSpPr>
          <p:nvPr>
            <p:ph type="title"/>
          </p:nvPr>
        </p:nvSpPr>
        <p:spPr>
          <a:xfrm>
            <a:off x="5082988" y="365126"/>
            <a:ext cx="6228678" cy="506243"/>
          </a:xfrm>
        </p:spPr>
        <p:txBody>
          <a:bodyPr>
            <a:normAutofit fontScale="90000"/>
          </a:bodyPr>
          <a:lstStyle/>
          <a:p>
            <a:pPr algn="r"/>
            <a:r>
              <a:rPr lang="nl-NL" dirty="0"/>
              <a:t>Model van een systeem</a:t>
            </a:r>
          </a:p>
        </p:txBody>
      </p:sp>
      <p:sp>
        <p:nvSpPr>
          <p:cNvPr id="13" name="Rechthoek 12">
            <a:extLst>
              <a:ext uri="{FF2B5EF4-FFF2-40B4-BE49-F238E27FC236}">
                <a16:creationId xmlns:a16="http://schemas.microsoft.com/office/drawing/2014/main" id="{750A61EB-C384-DAC2-7B44-584881B199C4}"/>
              </a:ext>
            </a:extLst>
          </p:cNvPr>
          <p:cNvSpPr/>
          <p:nvPr/>
        </p:nvSpPr>
        <p:spPr>
          <a:xfrm>
            <a:off x="5019649" y="4061045"/>
            <a:ext cx="1454073"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00"/>
              </a:solidFill>
              <a:highlight>
                <a:srgbClr val="FFFF00"/>
              </a:highlight>
            </a:endParaRPr>
          </a:p>
        </p:txBody>
      </p:sp>
      <p:sp>
        <p:nvSpPr>
          <p:cNvPr id="14" name="Rechthoek 13">
            <a:extLst>
              <a:ext uri="{FF2B5EF4-FFF2-40B4-BE49-F238E27FC236}">
                <a16:creationId xmlns:a16="http://schemas.microsoft.com/office/drawing/2014/main" id="{81A27C52-7754-22A4-B626-4CC33097A9E3}"/>
              </a:ext>
            </a:extLst>
          </p:cNvPr>
          <p:cNvSpPr/>
          <p:nvPr/>
        </p:nvSpPr>
        <p:spPr>
          <a:xfrm>
            <a:off x="6739078" y="1976765"/>
            <a:ext cx="962809" cy="111986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highlight>
                <a:srgbClr val="FFFF00"/>
              </a:highlight>
            </a:endParaRPr>
          </a:p>
        </p:txBody>
      </p:sp>
      <p:cxnSp>
        <p:nvCxnSpPr>
          <p:cNvPr id="20" name="Rechte verbindingslijn met pijl 19">
            <a:extLst>
              <a:ext uri="{FF2B5EF4-FFF2-40B4-BE49-F238E27FC236}">
                <a16:creationId xmlns:a16="http://schemas.microsoft.com/office/drawing/2014/main" id="{C8020DFA-76BC-1691-BDC2-C936C253E548}"/>
              </a:ext>
            </a:extLst>
          </p:cNvPr>
          <p:cNvCxnSpPr>
            <a:cxnSpLocks/>
            <a:endCxn id="13" idx="0"/>
          </p:cNvCxnSpPr>
          <p:nvPr/>
        </p:nvCxnSpPr>
        <p:spPr>
          <a:xfrm>
            <a:off x="4822647" y="3089458"/>
            <a:ext cx="924039" cy="971587"/>
          </a:xfrm>
          <a:prstGeom prst="straightConnector1">
            <a:avLst/>
          </a:prstGeom>
          <a:ln w="53975">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DE07389D-4F8F-067A-5039-D5FD96322CA0}"/>
              </a:ext>
            </a:extLst>
          </p:cNvPr>
          <p:cNvCxnSpPr>
            <a:cxnSpLocks/>
          </p:cNvCxnSpPr>
          <p:nvPr/>
        </p:nvCxnSpPr>
        <p:spPr>
          <a:xfrm>
            <a:off x="5497016" y="2748611"/>
            <a:ext cx="1242062" cy="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Pijl: rechts 30">
            <a:extLst>
              <a:ext uri="{FF2B5EF4-FFF2-40B4-BE49-F238E27FC236}">
                <a16:creationId xmlns:a16="http://schemas.microsoft.com/office/drawing/2014/main" id="{914ABD8B-9E64-93D4-9462-9AF396270EC8}"/>
              </a:ext>
            </a:extLst>
          </p:cNvPr>
          <p:cNvSpPr/>
          <p:nvPr/>
        </p:nvSpPr>
        <p:spPr>
          <a:xfrm>
            <a:off x="311972" y="4459046"/>
            <a:ext cx="2256724" cy="83371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Stuurvariabelen</a:t>
            </a:r>
          </a:p>
        </p:txBody>
      </p:sp>
      <p:sp>
        <p:nvSpPr>
          <p:cNvPr id="32" name="Tekstvak 31">
            <a:extLst>
              <a:ext uri="{FF2B5EF4-FFF2-40B4-BE49-F238E27FC236}">
                <a16:creationId xmlns:a16="http://schemas.microsoft.com/office/drawing/2014/main" id="{57F8BA43-2CA8-F37F-5F00-D5645612AC58}"/>
              </a:ext>
            </a:extLst>
          </p:cNvPr>
          <p:cNvSpPr txBox="1"/>
          <p:nvPr/>
        </p:nvSpPr>
        <p:spPr>
          <a:xfrm>
            <a:off x="2568696" y="993613"/>
            <a:ext cx="1593027" cy="369332"/>
          </a:xfrm>
          <a:prstGeom prst="rect">
            <a:avLst/>
          </a:prstGeom>
          <a:noFill/>
        </p:spPr>
        <p:txBody>
          <a:bodyPr wrap="square" rtlCol="0">
            <a:spAutoFit/>
          </a:bodyPr>
          <a:lstStyle/>
          <a:p>
            <a:r>
              <a:rPr lang="nl-NL" b="1" dirty="0"/>
              <a:t>Omgeving</a:t>
            </a:r>
          </a:p>
        </p:txBody>
      </p:sp>
      <p:sp>
        <p:nvSpPr>
          <p:cNvPr id="34" name="Pijl: rechts 33">
            <a:extLst>
              <a:ext uri="{FF2B5EF4-FFF2-40B4-BE49-F238E27FC236}">
                <a16:creationId xmlns:a16="http://schemas.microsoft.com/office/drawing/2014/main" id="{FAF719A9-637A-E4CF-83F7-60D7642E5BBD}"/>
              </a:ext>
            </a:extLst>
          </p:cNvPr>
          <p:cNvSpPr/>
          <p:nvPr/>
        </p:nvSpPr>
        <p:spPr>
          <a:xfrm>
            <a:off x="9103659" y="4459046"/>
            <a:ext cx="2350772" cy="83371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Doelvariabelen</a:t>
            </a:r>
          </a:p>
        </p:txBody>
      </p:sp>
      <p:cxnSp>
        <p:nvCxnSpPr>
          <p:cNvPr id="43" name="Rechte verbindingslijn met pijl 42">
            <a:extLst>
              <a:ext uri="{FF2B5EF4-FFF2-40B4-BE49-F238E27FC236}">
                <a16:creationId xmlns:a16="http://schemas.microsoft.com/office/drawing/2014/main" id="{56F0B7EC-3325-6101-E50D-AB9D74C818E9}"/>
              </a:ext>
            </a:extLst>
          </p:cNvPr>
          <p:cNvCxnSpPr>
            <a:cxnSpLocks/>
            <a:endCxn id="13" idx="3"/>
          </p:cNvCxnSpPr>
          <p:nvPr/>
        </p:nvCxnSpPr>
        <p:spPr>
          <a:xfrm flipH="1">
            <a:off x="6473722" y="4513856"/>
            <a:ext cx="790239" cy="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C7297282-3AEB-7126-8B23-68BAFD246259}"/>
              </a:ext>
            </a:extLst>
          </p:cNvPr>
          <p:cNvCxnSpPr>
            <a:cxnSpLocks/>
            <a:stCxn id="14" idx="2"/>
          </p:cNvCxnSpPr>
          <p:nvPr/>
        </p:nvCxnSpPr>
        <p:spPr>
          <a:xfrm>
            <a:off x="7220483" y="3096631"/>
            <a:ext cx="43478" cy="1417225"/>
          </a:xfrm>
          <a:prstGeom prst="straightConnector1">
            <a:avLst/>
          </a:prstGeom>
          <a:ln w="53975">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65" name="Rechthoek 64">
            <a:extLst>
              <a:ext uri="{FF2B5EF4-FFF2-40B4-BE49-F238E27FC236}">
                <a16:creationId xmlns:a16="http://schemas.microsoft.com/office/drawing/2014/main" id="{379EFC88-A32C-86F0-E363-798CB4D6C227}"/>
              </a:ext>
            </a:extLst>
          </p:cNvPr>
          <p:cNvSpPr/>
          <p:nvPr/>
        </p:nvSpPr>
        <p:spPr>
          <a:xfrm>
            <a:off x="4161723" y="2199521"/>
            <a:ext cx="134873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C=7</a:t>
            </a:r>
          </a:p>
          <a:p>
            <a:pPr algn="ctr"/>
            <a:r>
              <a:rPr lang="nl-NL" dirty="0">
                <a:solidFill>
                  <a:schemeClr val="tx1"/>
                </a:solidFill>
                <a:highlight>
                  <a:srgbClr val="FFFF00"/>
                </a:highlight>
              </a:rPr>
              <a:t>D=</a:t>
            </a:r>
            <a:r>
              <a:rPr lang="nl-NL" b="1" dirty="0">
                <a:solidFill>
                  <a:srgbClr val="FF0000"/>
                </a:solidFill>
                <a:highlight>
                  <a:srgbClr val="FFFF00"/>
                </a:highlight>
              </a:rPr>
              <a:t>rood</a:t>
            </a:r>
          </a:p>
          <a:p>
            <a:pPr algn="ctr"/>
            <a:endParaRPr lang="nl-NL" dirty="0">
              <a:solidFill>
                <a:schemeClr val="tx1"/>
              </a:solidFill>
              <a:highlight>
                <a:srgbClr val="FFFF00"/>
              </a:highlight>
            </a:endParaRPr>
          </a:p>
        </p:txBody>
      </p:sp>
      <p:sp>
        <p:nvSpPr>
          <p:cNvPr id="69" name="Tekstvak 68">
            <a:extLst>
              <a:ext uri="{FF2B5EF4-FFF2-40B4-BE49-F238E27FC236}">
                <a16:creationId xmlns:a16="http://schemas.microsoft.com/office/drawing/2014/main" id="{7A37003D-1CBA-29B2-2F69-35CB882E923B}"/>
              </a:ext>
            </a:extLst>
          </p:cNvPr>
          <p:cNvSpPr txBox="1"/>
          <p:nvPr/>
        </p:nvSpPr>
        <p:spPr>
          <a:xfrm>
            <a:off x="9850769" y="1784040"/>
            <a:ext cx="1941461" cy="769441"/>
          </a:xfrm>
          <a:prstGeom prst="rect">
            <a:avLst/>
          </a:prstGeom>
          <a:noFill/>
        </p:spPr>
        <p:txBody>
          <a:bodyPr wrap="square" rtlCol="0">
            <a:spAutoFit/>
          </a:bodyPr>
          <a:lstStyle/>
          <a:p>
            <a:r>
              <a:rPr lang="nl-NL" sz="1600" b="1" dirty="0"/>
              <a:t>Toestand</a:t>
            </a:r>
            <a:endParaRPr lang="nl-NL" sz="1100" dirty="0"/>
          </a:p>
          <a:p>
            <a:pPr marL="285750" indent="-285750">
              <a:buFont typeface="Arial" panose="020B0604020202020204" pitchFamily="34" charset="0"/>
              <a:buChar char="•"/>
            </a:pPr>
            <a:r>
              <a:rPr lang="nl-NL" sz="1400" dirty="0">
                <a:solidFill>
                  <a:schemeClr val="tx1"/>
                </a:solidFill>
              </a:rPr>
              <a:t>C=7</a:t>
            </a:r>
          </a:p>
          <a:p>
            <a:pPr marL="285750" indent="-285750">
              <a:buFont typeface="Arial" panose="020B0604020202020204" pitchFamily="34" charset="0"/>
              <a:buChar char="•"/>
            </a:pPr>
            <a:r>
              <a:rPr lang="nl-NL" sz="1400" dirty="0">
                <a:solidFill>
                  <a:schemeClr val="tx1"/>
                </a:solidFill>
              </a:rPr>
              <a:t>D=</a:t>
            </a:r>
            <a:r>
              <a:rPr lang="nl-NL" sz="1400" dirty="0">
                <a:solidFill>
                  <a:srgbClr val="FF0000"/>
                </a:solidFill>
              </a:rPr>
              <a:t>rood</a:t>
            </a:r>
            <a:endParaRPr lang="nl-NL" sz="1400" dirty="0"/>
          </a:p>
        </p:txBody>
      </p:sp>
      <p:sp>
        <p:nvSpPr>
          <p:cNvPr id="2" name="Pijl: rechts 1">
            <a:extLst>
              <a:ext uri="{FF2B5EF4-FFF2-40B4-BE49-F238E27FC236}">
                <a16:creationId xmlns:a16="http://schemas.microsoft.com/office/drawing/2014/main" id="{3952A5DB-CFC4-6E10-C2F8-174F4DD80865}"/>
              </a:ext>
            </a:extLst>
          </p:cNvPr>
          <p:cNvSpPr/>
          <p:nvPr/>
        </p:nvSpPr>
        <p:spPr>
          <a:xfrm>
            <a:off x="345486" y="2877989"/>
            <a:ext cx="2256724" cy="83371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Parameters</a:t>
            </a:r>
          </a:p>
        </p:txBody>
      </p:sp>
    </p:spTree>
    <p:extLst>
      <p:ext uri="{BB962C8B-B14F-4D97-AF65-F5344CB8AC3E}">
        <p14:creationId xmlns:p14="http://schemas.microsoft.com/office/powerpoint/2010/main" val="2545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B5390-78B5-59EC-E65A-430CE2AF82E2}"/>
              </a:ext>
            </a:extLst>
          </p:cNvPr>
          <p:cNvSpPr>
            <a:spLocks noGrp="1"/>
          </p:cNvSpPr>
          <p:nvPr>
            <p:ph type="title"/>
          </p:nvPr>
        </p:nvSpPr>
        <p:spPr>
          <a:xfrm>
            <a:off x="2592925" y="624110"/>
            <a:ext cx="8911687" cy="798833"/>
          </a:xfrm>
        </p:spPr>
        <p:txBody>
          <a:bodyPr/>
          <a:lstStyle/>
          <a:p>
            <a:r>
              <a:rPr lang="nl-NL" dirty="0"/>
              <a:t>Soorten modellen</a:t>
            </a:r>
          </a:p>
        </p:txBody>
      </p:sp>
      <p:sp>
        <p:nvSpPr>
          <p:cNvPr id="3" name="Tijdelijke aanduiding voor inhoud 2">
            <a:extLst>
              <a:ext uri="{FF2B5EF4-FFF2-40B4-BE49-F238E27FC236}">
                <a16:creationId xmlns:a16="http://schemas.microsoft.com/office/drawing/2014/main" id="{C6E64439-D6F9-6F74-F1C3-A7962F738790}"/>
              </a:ext>
            </a:extLst>
          </p:cNvPr>
          <p:cNvSpPr>
            <a:spLocks noGrp="1"/>
          </p:cNvSpPr>
          <p:nvPr>
            <p:ph idx="1"/>
          </p:nvPr>
        </p:nvSpPr>
        <p:spPr>
          <a:xfrm>
            <a:off x="1699261" y="1491402"/>
            <a:ext cx="4818895" cy="5090323"/>
          </a:xfrm>
        </p:spPr>
        <p:txBody>
          <a:bodyPr>
            <a:normAutofit fontScale="92500" lnSpcReduction="20000"/>
          </a:bodyPr>
          <a:lstStyle/>
          <a:p>
            <a:r>
              <a:rPr lang="nl-NL" sz="1400" dirty="0"/>
              <a:t>Fysieke modellen:</a:t>
            </a:r>
          </a:p>
          <a:p>
            <a:pPr lvl="1"/>
            <a:r>
              <a:rPr lang="nl-NL" sz="1400" dirty="0"/>
              <a:t>Maquette van </a:t>
            </a:r>
            <a:r>
              <a:rPr lang="nl-NL" sz="1400" dirty="0" err="1"/>
              <a:t>Märklin</a:t>
            </a:r>
            <a:r>
              <a:rPr lang="nl-NL" sz="1400" dirty="0"/>
              <a:t>-treintjes door een berglandschap van papier-maché</a:t>
            </a:r>
          </a:p>
          <a:p>
            <a:pPr lvl="1"/>
            <a:r>
              <a:rPr lang="nl-NL" sz="1400" dirty="0"/>
              <a:t>Schaalmodel van de </a:t>
            </a:r>
            <a:r>
              <a:rPr lang="nl-NL" sz="1400" dirty="0" err="1"/>
              <a:t>Delta-werken</a:t>
            </a:r>
            <a:endParaRPr lang="nl-NL" sz="1400" dirty="0"/>
          </a:p>
          <a:p>
            <a:pPr lvl="1"/>
            <a:r>
              <a:rPr lang="nl-NL" sz="1400" dirty="0"/>
              <a:t>Tuinvijver met ‘natuurlijke’ oevervegetatie als model voor een meer</a:t>
            </a:r>
          </a:p>
          <a:p>
            <a:r>
              <a:rPr lang="nl-NL" sz="1400" dirty="0"/>
              <a:t>Conceptuele modellen</a:t>
            </a:r>
          </a:p>
          <a:p>
            <a:pPr lvl="1"/>
            <a:r>
              <a:rPr lang="nl-NL" sz="1400" dirty="0"/>
              <a:t>Schema’s: Reproductie systeem bloeiende planten</a:t>
            </a:r>
          </a:p>
          <a:p>
            <a:pPr lvl="1"/>
            <a:r>
              <a:rPr lang="nl-NL" sz="1400" dirty="0"/>
              <a:t>Tabellen: diagnostische soorten voor een associatie</a:t>
            </a:r>
          </a:p>
          <a:p>
            <a:pPr lvl="1"/>
            <a:r>
              <a:rPr lang="nl-NL" sz="1400" dirty="0"/>
              <a:t>Teksten: Beschrijving van een associatie in onze veldgids</a:t>
            </a:r>
          </a:p>
          <a:p>
            <a:r>
              <a:rPr lang="nl-NL" sz="1400" dirty="0"/>
              <a:t>Wiskundige modellen/computermodellen</a:t>
            </a:r>
          </a:p>
          <a:p>
            <a:pPr lvl="1"/>
            <a:r>
              <a:rPr lang="nl-NL" sz="1400" dirty="0"/>
              <a:t>Klimaatmodel</a:t>
            </a:r>
          </a:p>
          <a:p>
            <a:pPr lvl="1"/>
            <a:r>
              <a:rPr lang="nl-NL" sz="1400" dirty="0"/>
              <a:t>Bedrijfseconomische modellen</a:t>
            </a:r>
          </a:p>
          <a:p>
            <a:r>
              <a:rPr lang="nl-NL" sz="1600" dirty="0"/>
              <a:t>Dynamische modellen</a:t>
            </a:r>
            <a:endParaRPr lang="nl-NL" sz="1400" dirty="0"/>
          </a:p>
          <a:p>
            <a:pPr lvl="1"/>
            <a:r>
              <a:rPr lang="nl-NL" sz="1400" dirty="0" err="1"/>
              <a:t>Lotka</a:t>
            </a:r>
            <a:r>
              <a:rPr lang="nl-NL" sz="1400" dirty="0"/>
              <a:t>-Volterra Predator/prooi-model</a:t>
            </a:r>
          </a:p>
          <a:p>
            <a:r>
              <a:rPr lang="nl-NL" sz="1400" dirty="0"/>
              <a:t>…</a:t>
            </a:r>
          </a:p>
        </p:txBody>
      </p:sp>
      <p:pic>
        <p:nvPicPr>
          <p:cNvPr id="5" name="Afbeelding 4">
            <a:extLst>
              <a:ext uri="{FF2B5EF4-FFF2-40B4-BE49-F238E27FC236}">
                <a16:creationId xmlns:a16="http://schemas.microsoft.com/office/drawing/2014/main" id="{49B50BB3-2711-51B6-5DEF-6BD8828EA72D}"/>
              </a:ext>
            </a:extLst>
          </p:cNvPr>
          <p:cNvPicPr>
            <a:picLocks noChangeAspect="1"/>
          </p:cNvPicPr>
          <p:nvPr/>
        </p:nvPicPr>
        <p:blipFill>
          <a:blip r:embed="rId2"/>
          <a:stretch>
            <a:fillRect/>
          </a:stretch>
        </p:blipFill>
        <p:spPr>
          <a:xfrm>
            <a:off x="6788623" y="2048843"/>
            <a:ext cx="5021254" cy="3887422"/>
          </a:xfrm>
          <a:prstGeom prst="rect">
            <a:avLst/>
          </a:prstGeom>
        </p:spPr>
      </p:pic>
    </p:spTree>
    <p:extLst>
      <p:ext uri="{BB962C8B-B14F-4D97-AF65-F5344CB8AC3E}">
        <p14:creationId xmlns:p14="http://schemas.microsoft.com/office/powerpoint/2010/main" val="105027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41AEF-4F4C-CB55-2D48-26AEB0B82C05}"/>
              </a:ext>
            </a:extLst>
          </p:cNvPr>
          <p:cNvSpPr>
            <a:spLocks noGrp="1"/>
          </p:cNvSpPr>
          <p:nvPr>
            <p:ph type="title"/>
          </p:nvPr>
        </p:nvSpPr>
        <p:spPr>
          <a:xfrm>
            <a:off x="2103942" y="409797"/>
            <a:ext cx="4624478" cy="1280890"/>
          </a:xfrm>
        </p:spPr>
        <p:txBody>
          <a:bodyPr/>
          <a:lstStyle/>
          <a:p>
            <a:pPr algn="ctr"/>
            <a:r>
              <a:rPr lang="nl-NL" dirty="0"/>
              <a:t>Systeem en Model Aarde</a:t>
            </a:r>
          </a:p>
        </p:txBody>
      </p:sp>
      <p:pic>
        <p:nvPicPr>
          <p:cNvPr id="5" name="Tijdelijke aanduiding voor inhoud 4" descr="Planeet aarde vanuit de ruimte">
            <a:extLst>
              <a:ext uri="{FF2B5EF4-FFF2-40B4-BE49-F238E27FC236}">
                <a16:creationId xmlns:a16="http://schemas.microsoft.com/office/drawing/2014/main" id="{229F7ED5-8FEB-A796-A1C2-A2D4F766D9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0263"/>
          <a:stretch/>
        </p:blipFill>
        <p:spPr>
          <a:xfrm>
            <a:off x="7481943" y="449832"/>
            <a:ext cx="3517927" cy="2481711"/>
          </a:xfrm>
        </p:spPr>
      </p:pic>
      <p:sp>
        <p:nvSpPr>
          <p:cNvPr id="8" name="Tekstballon: rechthoek met afgeronde hoeken 7">
            <a:extLst>
              <a:ext uri="{FF2B5EF4-FFF2-40B4-BE49-F238E27FC236}">
                <a16:creationId xmlns:a16="http://schemas.microsoft.com/office/drawing/2014/main" id="{0C36CB70-C8A6-31DF-3963-097C1B01FE03}"/>
              </a:ext>
            </a:extLst>
          </p:cNvPr>
          <p:cNvSpPr/>
          <p:nvPr/>
        </p:nvSpPr>
        <p:spPr>
          <a:xfrm>
            <a:off x="9914703" y="817027"/>
            <a:ext cx="1231750" cy="613820"/>
          </a:xfrm>
          <a:prstGeom prst="wedgeRoundRectCallout">
            <a:avLst>
              <a:gd name="adj1" fmla="val -52707"/>
              <a:gd name="adj2" fmla="val 9947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Systeem grens</a:t>
            </a:r>
          </a:p>
        </p:txBody>
      </p:sp>
      <p:sp>
        <p:nvSpPr>
          <p:cNvPr id="9" name="Tekstvak 8">
            <a:extLst>
              <a:ext uri="{FF2B5EF4-FFF2-40B4-BE49-F238E27FC236}">
                <a16:creationId xmlns:a16="http://schemas.microsoft.com/office/drawing/2014/main" id="{32F8D309-656A-06A8-1082-497EE908AE14}"/>
              </a:ext>
            </a:extLst>
          </p:cNvPr>
          <p:cNvSpPr txBox="1"/>
          <p:nvPr/>
        </p:nvSpPr>
        <p:spPr>
          <a:xfrm>
            <a:off x="7481943" y="3307976"/>
            <a:ext cx="3915784" cy="2616101"/>
          </a:xfrm>
          <a:prstGeom prst="rect">
            <a:avLst/>
          </a:prstGeom>
          <a:noFill/>
        </p:spPr>
        <p:txBody>
          <a:bodyPr wrap="square" rtlCol="0">
            <a:spAutoFit/>
          </a:bodyPr>
          <a:lstStyle/>
          <a:p>
            <a:pPr marL="285750" indent="-285750">
              <a:buFont typeface="Arial" panose="020B0604020202020204" pitchFamily="34" charset="0"/>
              <a:buChar char="•"/>
            </a:pPr>
            <a:r>
              <a:rPr lang="nl-NL" dirty="0"/>
              <a:t>Gesloten systeem?</a:t>
            </a:r>
          </a:p>
          <a:p>
            <a:pPr marL="285750" indent="-285750">
              <a:buFont typeface="Arial" panose="020B0604020202020204" pitchFamily="34" charset="0"/>
              <a:buChar char="•"/>
            </a:pPr>
            <a:r>
              <a:rPr lang="nl-NL" dirty="0"/>
              <a:t>Componenten</a:t>
            </a:r>
          </a:p>
          <a:p>
            <a:pPr marL="742950" lvl="1" indent="-285750">
              <a:buFont typeface="Arial" panose="020B0604020202020204" pitchFamily="34" charset="0"/>
              <a:buChar char="•"/>
            </a:pPr>
            <a:r>
              <a:rPr lang="nl-NL" dirty="0"/>
              <a:t>Troposfeer</a:t>
            </a:r>
            <a:br>
              <a:rPr lang="nl-NL" dirty="0"/>
            </a:br>
            <a:r>
              <a:rPr lang="nl-NL" sz="1400" dirty="0"/>
              <a:t>Gemiddelde temperatuur</a:t>
            </a:r>
            <a:endParaRPr lang="nl-NL" dirty="0"/>
          </a:p>
          <a:p>
            <a:pPr marL="742950" lvl="1" indent="-285750">
              <a:buFont typeface="Arial" panose="020B0604020202020204" pitchFamily="34" charset="0"/>
              <a:buChar char="•"/>
            </a:pPr>
            <a:r>
              <a:rPr lang="nl-NL" dirty="0"/>
              <a:t>Lithosfeer</a:t>
            </a:r>
            <a:br>
              <a:rPr lang="nl-NL" dirty="0"/>
            </a:br>
            <a:r>
              <a:rPr lang="nl-NL" sz="1400" dirty="0"/>
              <a:t>Percentage wateroppervlak</a:t>
            </a:r>
            <a:endParaRPr lang="nl-NL" dirty="0"/>
          </a:p>
          <a:p>
            <a:pPr marL="742950" lvl="1" indent="-285750">
              <a:buFont typeface="Arial" panose="020B0604020202020204" pitchFamily="34" charset="0"/>
              <a:buChar char="•"/>
            </a:pPr>
            <a:r>
              <a:rPr lang="nl-NL" dirty="0"/>
              <a:t>Bewoners</a:t>
            </a:r>
            <a:br>
              <a:rPr lang="nl-NL" dirty="0"/>
            </a:br>
            <a:r>
              <a:rPr lang="nl-NL" sz="1400" dirty="0"/>
              <a:t>Aantal mensen, </a:t>
            </a:r>
            <a:br>
              <a:rPr lang="nl-NL" sz="1400" dirty="0"/>
            </a:br>
            <a:r>
              <a:rPr lang="nl-NL" sz="1400" dirty="0"/>
              <a:t>Maat voor biodiversiteit</a:t>
            </a:r>
            <a:endParaRPr lang="nl-NL" dirty="0"/>
          </a:p>
          <a:p>
            <a:pPr marL="742950" lvl="1" indent="-285750">
              <a:buFont typeface="Arial" panose="020B0604020202020204" pitchFamily="34" charset="0"/>
              <a:buChar char="•"/>
            </a:pPr>
            <a:endParaRPr lang="nl-NL" dirty="0"/>
          </a:p>
        </p:txBody>
      </p:sp>
      <p:pic>
        <p:nvPicPr>
          <p:cNvPr id="1026" name="Picture 2">
            <a:extLst>
              <a:ext uri="{FF2B5EF4-FFF2-40B4-BE49-F238E27FC236}">
                <a16:creationId xmlns:a16="http://schemas.microsoft.com/office/drawing/2014/main" id="{119436A0-9EC5-8D65-5205-45D4A0277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36" y="1921027"/>
            <a:ext cx="5448764" cy="42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2F074-F2B6-CF59-EBE5-C759B0A4321E}"/>
              </a:ext>
            </a:extLst>
          </p:cNvPr>
          <p:cNvSpPr>
            <a:spLocks noGrp="1"/>
          </p:cNvSpPr>
          <p:nvPr>
            <p:ph type="title"/>
          </p:nvPr>
        </p:nvSpPr>
        <p:spPr/>
        <p:txBody>
          <a:bodyPr/>
          <a:lstStyle/>
          <a:p>
            <a:r>
              <a:rPr lang="nl-NL" b="1" dirty="0"/>
              <a:t>Belang van ecologische modellen</a:t>
            </a:r>
            <a:br>
              <a:rPr lang="nl-NL" b="1" dirty="0"/>
            </a:br>
            <a:endParaRPr lang="nl-NL" dirty="0"/>
          </a:p>
        </p:txBody>
      </p:sp>
      <p:sp>
        <p:nvSpPr>
          <p:cNvPr id="3" name="Tijdelijke aanduiding voor inhoud 2">
            <a:extLst>
              <a:ext uri="{FF2B5EF4-FFF2-40B4-BE49-F238E27FC236}">
                <a16:creationId xmlns:a16="http://schemas.microsoft.com/office/drawing/2014/main" id="{EE1DE261-D2C5-9A27-9413-147C750D2BC8}"/>
              </a:ext>
            </a:extLst>
          </p:cNvPr>
          <p:cNvSpPr>
            <a:spLocks noGrp="1"/>
          </p:cNvSpPr>
          <p:nvPr>
            <p:ph idx="1"/>
          </p:nvPr>
        </p:nvSpPr>
        <p:spPr>
          <a:xfrm>
            <a:off x="2221454" y="1565238"/>
            <a:ext cx="9132346" cy="4378362"/>
          </a:xfrm>
        </p:spPr>
        <p:txBody>
          <a:bodyPr>
            <a:normAutofit/>
          </a:bodyPr>
          <a:lstStyle/>
          <a:p>
            <a:pPr>
              <a:buFont typeface="Arial" panose="020B0604020202020204" pitchFamily="34" charset="0"/>
              <a:buChar char="•"/>
            </a:pPr>
            <a:r>
              <a:rPr lang="nl-NL" b="1" dirty="0"/>
              <a:t>Voorspellend model</a:t>
            </a:r>
            <a:br>
              <a:rPr lang="nl-NL" b="1" dirty="0"/>
            </a:br>
            <a:r>
              <a:rPr lang="nl-NL" dirty="0"/>
              <a:t>Voorspellen van ecologische veranderingen, bijv. door klimaatverandering, aanvoer exoten (parameters).</a:t>
            </a:r>
          </a:p>
          <a:p>
            <a:pPr>
              <a:buFont typeface="Arial" panose="020B0604020202020204" pitchFamily="34" charset="0"/>
              <a:buChar char="•"/>
            </a:pPr>
            <a:r>
              <a:rPr lang="nl-NL" b="1" dirty="0"/>
              <a:t>Beslissingsondersteunend model</a:t>
            </a:r>
            <a:br>
              <a:rPr lang="nl-NL" b="1" dirty="0"/>
            </a:br>
            <a:r>
              <a:rPr lang="nl-NL" dirty="0"/>
              <a:t>Beleid en natuurbeheer ondersteunen, zoals duurzaam bosbeheer, maaibeheer, begrazingsbeheer, herintroducties, …. (stuurvariabelen)</a:t>
            </a:r>
            <a:br>
              <a:rPr lang="nl-NL" dirty="0"/>
            </a:br>
            <a:r>
              <a:rPr lang="nl-NL" dirty="0" err="1"/>
              <a:t>What-If</a:t>
            </a:r>
            <a:r>
              <a:rPr lang="nl-NL" dirty="0"/>
              <a:t> analyses.</a:t>
            </a:r>
          </a:p>
          <a:p>
            <a:pPr>
              <a:buFont typeface="Arial" panose="020B0604020202020204" pitchFamily="34" charset="0"/>
              <a:buChar char="•"/>
            </a:pPr>
            <a:r>
              <a:rPr lang="nl-NL" b="1" dirty="0"/>
              <a:t>Beschrijvend model</a:t>
            </a:r>
            <a:br>
              <a:rPr lang="nl-NL" b="1" dirty="0"/>
            </a:br>
            <a:r>
              <a:rPr lang="nl-NL" dirty="0"/>
              <a:t>Ecologische interacties beter begrijpen en beschermingsmaatregelen ontwikkelen.</a:t>
            </a:r>
          </a:p>
          <a:p>
            <a:endParaRPr lang="nl-NL" dirty="0"/>
          </a:p>
        </p:txBody>
      </p:sp>
    </p:spTree>
    <p:extLst>
      <p:ext uri="{BB962C8B-B14F-4D97-AF65-F5344CB8AC3E}">
        <p14:creationId xmlns:p14="http://schemas.microsoft.com/office/powerpoint/2010/main" val="50925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F20A9-54EC-A325-DD83-00089C50EBB8}"/>
              </a:ext>
            </a:extLst>
          </p:cNvPr>
          <p:cNvSpPr>
            <a:spLocks noGrp="1"/>
          </p:cNvSpPr>
          <p:nvPr>
            <p:ph type="title"/>
          </p:nvPr>
        </p:nvSpPr>
        <p:spPr/>
        <p:txBody>
          <a:bodyPr/>
          <a:lstStyle/>
          <a:p>
            <a:r>
              <a:rPr lang="nl-NL" dirty="0"/>
              <a:t>Beschrijvend model</a:t>
            </a:r>
            <a:br>
              <a:rPr lang="nl-NL" dirty="0"/>
            </a:br>
            <a:r>
              <a:rPr lang="nl-NL" sz="2000" dirty="0"/>
              <a:t>Bosmodel</a:t>
            </a:r>
            <a:endParaRPr lang="nl-NL" dirty="0"/>
          </a:p>
        </p:txBody>
      </p:sp>
      <p:pic>
        <p:nvPicPr>
          <p:cNvPr id="5" name="Tijdelijke aanduiding voor inhoud 4">
            <a:extLst>
              <a:ext uri="{FF2B5EF4-FFF2-40B4-BE49-F238E27FC236}">
                <a16:creationId xmlns:a16="http://schemas.microsoft.com/office/drawing/2014/main" id="{7E672482-0623-76C0-0815-4BB2665682FD}"/>
              </a:ext>
            </a:extLst>
          </p:cNvPr>
          <p:cNvPicPr>
            <a:picLocks noGrp="1" noChangeAspect="1"/>
          </p:cNvPicPr>
          <p:nvPr>
            <p:ph idx="1"/>
          </p:nvPr>
        </p:nvPicPr>
        <p:blipFill>
          <a:blip r:embed="rId3"/>
          <a:stretch>
            <a:fillRect/>
          </a:stretch>
        </p:blipFill>
        <p:spPr>
          <a:xfrm>
            <a:off x="2684972" y="1662056"/>
            <a:ext cx="7852584" cy="4249794"/>
          </a:xfrm>
        </p:spPr>
      </p:pic>
    </p:spTree>
    <p:extLst>
      <p:ext uri="{BB962C8B-B14F-4D97-AF65-F5344CB8AC3E}">
        <p14:creationId xmlns:p14="http://schemas.microsoft.com/office/powerpoint/2010/main" val="12608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0CE3B-4D96-E779-0100-850C5434CD4A}"/>
              </a:ext>
            </a:extLst>
          </p:cNvPr>
          <p:cNvSpPr>
            <a:spLocks noGrp="1"/>
          </p:cNvSpPr>
          <p:nvPr>
            <p:ph type="title"/>
          </p:nvPr>
        </p:nvSpPr>
        <p:spPr/>
        <p:txBody>
          <a:bodyPr/>
          <a:lstStyle/>
          <a:p>
            <a:r>
              <a:rPr lang="nl-NL" dirty="0"/>
              <a:t>Vegetatie</a:t>
            </a:r>
          </a:p>
        </p:txBody>
      </p:sp>
      <p:sp>
        <p:nvSpPr>
          <p:cNvPr id="3" name="Tijdelijke aanduiding voor inhoud 2">
            <a:extLst>
              <a:ext uri="{FF2B5EF4-FFF2-40B4-BE49-F238E27FC236}">
                <a16:creationId xmlns:a16="http://schemas.microsoft.com/office/drawing/2014/main" id="{27B58223-0692-5D00-70A6-87A02D193258}"/>
              </a:ext>
            </a:extLst>
          </p:cNvPr>
          <p:cNvSpPr>
            <a:spLocks noGrp="1"/>
          </p:cNvSpPr>
          <p:nvPr>
            <p:ph idx="1"/>
          </p:nvPr>
        </p:nvSpPr>
        <p:spPr>
          <a:xfrm>
            <a:off x="2519410" y="1638009"/>
            <a:ext cx="8915400" cy="3777622"/>
          </a:xfrm>
        </p:spPr>
        <p:txBody>
          <a:bodyPr>
            <a:normAutofit/>
          </a:bodyPr>
          <a:lstStyle/>
          <a:p>
            <a:r>
              <a:rPr lang="nl-NL" dirty="0"/>
              <a:t>Met een vegetatieopname meten we de </a:t>
            </a:r>
            <a:r>
              <a:rPr lang="nl-NL" b="1" dirty="0"/>
              <a:t>toestand</a:t>
            </a:r>
            <a:r>
              <a:rPr lang="nl-NL" dirty="0"/>
              <a:t> van een bepaald ecosysteem op een bepaald tijdstip</a:t>
            </a:r>
          </a:p>
          <a:p>
            <a:r>
              <a:rPr lang="nl-NL" dirty="0"/>
              <a:t>Toestand beschreven door: soortensamenstelling, bedekkingen, etages, bodemmonster, actueel beheer, …</a:t>
            </a:r>
          </a:p>
          <a:p>
            <a:r>
              <a:rPr lang="nl-NL" dirty="0"/>
              <a:t>Sterke vereenvoudiging van het echte ecosysteem: veel componenten en relaties niet bekeken</a:t>
            </a:r>
          </a:p>
          <a:p>
            <a:pPr lvl="1"/>
            <a:r>
              <a:rPr lang="nl-NL" dirty="0"/>
              <a:t>Troposfeer: klimaat/weersinvloeden</a:t>
            </a:r>
          </a:p>
          <a:p>
            <a:pPr lvl="1"/>
            <a:r>
              <a:rPr lang="nl-NL" dirty="0"/>
              <a:t>Fauna, Micro organismen, …</a:t>
            </a:r>
          </a:p>
          <a:p>
            <a:pPr lvl="1"/>
            <a:r>
              <a:rPr lang="nl-NL" dirty="0"/>
              <a:t>Fertiliteit</a:t>
            </a:r>
          </a:p>
          <a:p>
            <a:pPr lvl="1"/>
            <a:r>
              <a:rPr lang="nl-NL" dirty="0"/>
              <a:t>Processen, dynamiek  (wel bij </a:t>
            </a:r>
            <a:r>
              <a:rPr lang="nl-NL" dirty="0" err="1"/>
              <a:t>PQ’s</a:t>
            </a:r>
            <a:r>
              <a:rPr lang="nl-NL" dirty="0"/>
              <a:t>)</a:t>
            </a:r>
          </a:p>
          <a:p>
            <a:endParaRPr lang="nl-NL" dirty="0"/>
          </a:p>
        </p:txBody>
      </p:sp>
    </p:spTree>
    <p:extLst>
      <p:ext uri="{BB962C8B-B14F-4D97-AF65-F5344CB8AC3E}">
        <p14:creationId xmlns:p14="http://schemas.microsoft.com/office/powerpoint/2010/main" val="243746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E8BB5-86A6-0E0A-A215-3ADEC9B5075B}"/>
              </a:ext>
            </a:extLst>
          </p:cNvPr>
          <p:cNvSpPr>
            <a:spLocks noGrp="1"/>
          </p:cNvSpPr>
          <p:nvPr>
            <p:ph type="title"/>
          </p:nvPr>
        </p:nvSpPr>
        <p:spPr>
          <a:xfrm>
            <a:off x="2506532" y="424921"/>
            <a:ext cx="8998080" cy="1042458"/>
          </a:xfrm>
        </p:spPr>
        <p:txBody>
          <a:bodyPr>
            <a:normAutofit/>
          </a:bodyPr>
          <a:lstStyle/>
          <a:p>
            <a:r>
              <a:rPr lang="nl-NL" dirty="0"/>
              <a:t>Beschrijvend model</a:t>
            </a:r>
            <a:br>
              <a:rPr lang="nl-NL" dirty="0"/>
            </a:br>
            <a:r>
              <a:rPr lang="nl-NL" sz="2000" dirty="0"/>
              <a:t>HET DYNAMISCHE SAMENSPEL VAN RIVIEREN EN OEVERVEGETATIE</a:t>
            </a:r>
            <a:endParaRPr lang="nl-NL" dirty="0"/>
          </a:p>
        </p:txBody>
      </p:sp>
      <p:pic>
        <p:nvPicPr>
          <p:cNvPr id="5" name="Tijdelijke aanduiding voor inhoud 4">
            <a:extLst>
              <a:ext uri="{FF2B5EF4-FFF2-40B4-BE49-F238E27FC236}">
                <a16:creationId xmlns:a16="http://schemas.microsoft.com/office/drawing/2014/main" id="{045F1A8C-D66B-D40F-0081-0F9F73556AFD}"/>
              </a:ext>
            </a:extLst>
          </p:cNvPr>
          <p:cNvPicPr>
            <a:picLocks noGrp="1" noChangeAspect="1"/>
          </p:cNvPicPr>
          <p:nvPr>
            <p:ph idx="1"/>
          </p:nvPr>
        </p:nvPicPr>
        <p:blipFill>
          <a:blip r:embed="rId3"/>
          <a:stretch>
            <a:fillRect/>
          </a:stretch>
        </p:blipFill>
        <p:spPr>
          <a:xfrm>
            <a:off x="2506532" y="1562180"/>
            <a:ext cx="8626369" cy="3988335"/>
          </a:xfrm>
        </p:spPr>
      </p:pic>
      <p:sp>
        <p:nvSpPr>
          <p:cNvPr id="6" name="Tekstvak 5">
            <a:extLst>
              <a:ext uri="{FF2B5EF4-FFF2-40B4-BE49-F238E27FC236}">
                <a16:creationId xmlns:a16="http://schemas.microsoft.com/office/drawing/2014/main" id="{8A674BCD-3104-F5F5-7A91-1E6F34974EBD}"/>
              </a:ext>
            </a:extLst>
          </p:cNvPr>
          <p:cNvSpPr txBox="1"/>
          <p:nvPr/>
        </p:nvSpPr>
        <p:spPr>
          <a:xfrm>
            <a:off x="2787445" y="5759245"/>
            <a:ext cx="8568813" cy="861774"/>
          </a:xfrm>
          <a:prstGeom prst="rect">
            <a:avLst/>
          </a:prstGeom>
          <a:noFill/>
        </p:spPr>
        <p:txBody>
          <a:bodyPr wrap="square" rtlCol="0">
            <a:spAutoFit/>
          </a:bodyPr>
          <a:lstStyle/>
          <a:p>
            <a:r>
              <a:rPr lang="nl-NL" sz="1600" dirty="0"/>
              <a:t>Terugkoppeling: </a:t>
            </a:r>
          </a:p>
          <a:p>
            <a:pPr marL="285750" indent="-285750">
              <a:buFont typeface="Arial" panose="020B0604020202020204" pitchFamily="34" charset="0"/>
              <a:buChar char="•"/>
            </a:pPr>
            <a:r>
              <a:rPr lang="nl-NL" sz="1600" dirty="0"/>
              <a:t>de </a:t>
            </a:r>
            <a:r>
              <a:rPr lang="nl-NL" sz="1600" dirty="0" err="1"/>
              <a:t>abiotiek</a:t>
            </a:r>
            <a:r>
              <a:rPr lang="nl-NL" sz="1600" dirty="0"/>
              <a:t> beïnvloed de vegetatie, </a:t>
            </a:r>
          </a:p>
          <a:p>
            <a:pPr marL="285750" indent="-285750">
              <a:buFont typeface="Arial" panose="020B0604020202020204" pitchFamily="34" charset="0"/>
              <a:buChar char="•"/>
            </a:pPr>
            <a:r>
              <a:rPr lang="nl-NL" sz="1600" dirty="0"/>
              <a:t>de vegetatie beïnvloed de </a:t>
            </a:r>
            <a:r>
              <a:rPr lang="nl-NL" sz="1600" dirty="0" err="1"/>
              <a:t>abiotiek</a:t>
            </a:r>
            <a:endParaRPr lang="nl-NL" sz="1600" dirty="0"/>
          </a:p>
        </p:txBody>
      </p:sp>
    </p:spTree>
    <p:extLst>
      <p:ext uri="{BB962C8B-B14F-4D97-AF65-F5344CB8AC3E}">
        <p14:creationId xmlns:p14="http://schemas.microsoft.com/office/powerpoint/2010/main" val="4244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3944F-9E3B-33A3-2B92-8629E1829B93}"/>
              </a:ext>
            </a:extLst>
          </p:cNvPr>
          <p:cNvSpPr>
            <a:spLocks noGrp="1"/>
          </p:cNvSpPr>
          <p:nvPr>
            <p:ph type="title"/>
          </p:nvPr>
        </p:nvSpPr>
        <p:spPr>
          <a:xfrm>
            <a:off x="2592925" y="624110"/>
            <a:ext cx="8911687" cy="939444"/>
          </a:xfrm>
        </p:spPr>
        <p:txBody>
          <a:bodyPr/>
          <a:lstStyle/>
          <a:p>
            <a:r>
              <a:rPr lang="nl-NL" dirty="0"/>
              <a:t>Vragen voor ons onderzoek</a:t>
            </a:r>
          </a:p>
        </p:txBody>
      </p:sp>
      <p:sp>
        <p:nvSpPr>
          <p:cNvPr id="3" name="Tijdelijke aanduiding voor inhoud 2">
            <a:extLst>
              <a:ext uri="{FF2B5EF4-FFF2-40B4-BE49-F238E27FC236}">
                <a16:creationId xmlns:a16="http://schemas.microsoft.com/office/drawing/2014/main" id="{569DB5AE-5C74-87FE-D1ED-60462CE4DB81}"/>
              </a:ext>
            </a:extLst>
          </p:cNvPr>
          <p:cNvSpPr>
            <a:spLocks noGrp="1"/>
          </p:cNvSpPr>
          <p:nvPr>
            <p:ph idx="1"/>
          </p:nvPr>
        </p:nvSpPr>
        <p:spPr>
          <a:xfrm>
            <a:off x="2589212" y="1735732"/>
            <a:ext cx="8915400" cy="3777622"/>
          </a:xfrm>
        </p:spPr>
        <p:txBody>
          <a:bodyPr/>
          <a:lstStyle/>
          <a:p>
            <a:pPr marL="0" indent="0">
              <a:buNone/>
            </a:pPr>
            <a:r>
              <a:rPr lang="nl-NL" dirty="0"/>
              <a:t>Een vegetatieopname zelf is geen doel op zich. </a:t>
            </a:r>
            <a:br>
              <a:rPr lang="nl-NL" dirty="0"/>
            </a:br>
            <a:endParaRPr lang="nl-NL" dirty="0"/>
          </a:p>
          <a:p>
            <a:r>
              <a:rPr lang="nl-NL" dirty="0"/>
              <a:t>Wat zijn wel de doelen?</a:t>
            </a:r>
          </a:p>
          <a:p>
            <a:r>
              <a:rPr lang="nl-NL" dirty="0"/>
              <a:t>Wat is de systeemgrens?</a:t>
            </a:r>
          </a:p>
          <a:p>
            <a:r>
              <a:rPr lang="nl-NL" dirty="0"/>
              <a:t>Welke componenten moeten we onderzoeken?</a:t>
            </a:r>
          </a:p>
          <a:p>
            <a:r>
              <a:rPr lang="nl-NL" dirty="0"/>
              <a:t>Welke relaties zijn relevant?</a:t>
            </a:r>
          </a:p>
          <a:p>
            <a:r>
              <a:rPr lang="nl-NL" dirty="0"/>
              <a:t>Welke parameters en stuurvariabelen zijn er?</a:t>
            </a:r>
          </a:p>
          <a:p>
            <a:endParaRPr lang="nl-NL" dirty="0"/>
          </a:p>
        </p:txBody>
      </p:sp>
    </p:spTree>
    <p:extLst>
      <p:ext uri="{BB962C8B-B14F-4D97-AF65-F5344CB8AC3E}">
        <p14:creationId xmlns:p14="http://schemas.microsoft.com/office/powerpoint/2010/main" val="399260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4C2FF-3E4C-8EC7-DE2D-1E2C7DAE3833}"/>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EF461995-0B1E-4542-E52E-6AF066596312}"/>
              </a:ext>
            </a:extLst>
          </p:cNvPr>
          <p:cNvSpPr>
            <a:spLocks noGrp="1"/>
          </p:cNvSpPr>
          <p:nvPr>
            <p:ph idx="1"/>
          </p:nvPr>
        </p:nvSpPr>
        <p:spPr>
          <a:xfrm>
            <a:off x="2589212" y="1511710"/>
            <a:ext cx="8915400" cy="4399512"/>
          </a:xfrm>
        </p:spPr>
        <p:txBody>
          <a:bodyPr/>
          <a:lstStyle/>
          <a:p>
            <a:r>
              <a:rPr lang="nl-NL" dirty="0">
                <a:hlinkClick r:id="rId2"/>
              </a:rPr>
              <a:t>https://www.slo.nl/thema/vakspecifieke-thema/natuur-techniek/modelleren/modelleren/</a:t>
            </a:r>
            <a:endParaRPr lang="nl-NL" dirty="0"/>
          </a:p>
          <a:p>
            <a:r>
              <a:rPr lang="nl-NL" dirty="0">
                <a:hlinkClick r:id="rId3"/>
              </a:rPr>
              <a:t>https://www.wur.nl/nl/onderzoek-resultaten/onderzoeksinstituten/environmental-research/faciliteiten-producten/software-en-modellen.htm</a:t>
            </a:r>
            <a:endParaRPr lang="nl-NL" dirty="0"/>
          </a:p>
          <a:p>
            <a:r>
              <a:rPr lang="nl-NL" dirty="0">
                <a:hlinkClick r:id="rId4"/>
              </a:rPr>
              <a:t>https://www.sciencedirect.com/topics/earth-and-planetary-sciences/lotka-volterra-model</a:t>
            </a:r>
            <a:endParaRPr lang="nl-NL" dirty="0"/>
          </a:p>
          <a:p>
            <a:r>
              <a:rPr lang="nl-NL" dirty="0">
                <a:hlinkClick r:id="rId5"/>
              </a:rPr>
              <a:t>https://edepot.wur.nl/419762</a:t>
            </a:r>
            <a:endParaRPr lang="nl-NL" dirty="0"/>
          </a:p>
          <a:p>
            <a:r>
              <a:rPr lang="nl-NL" dirty="0">
                <a:hlinkClick r:id="rId6"/>
              </a:rPr>
              <a:t>https://efi.int/knowledge/models/efiscen/approach</a:t>
            </a:r>
            <a:endParaRPr lang="nl-NL" dirty="0"/>
          </a:p>
          <a:p>
            <a:r>
              <a:rPr lang="nl-NL" dirty="0">
                <a:hlinkClick r:id="rId7"/>
              </a:rPr>
              <a:t>https://www.science-sparks.com/3d-flower-model-plant-science/</a:t>
            </a:r>
            <a:r>
              <a:rPr lang="nl-NL" dirty="0"/>
              <a:t> </a:t>
            </a:r>
          </a:p>
          <a:p>
            <a:endParaRPr lang="nl-NL" dirty="0"/>
          </a:p>
          <a:p>
            <a:endParaRPr lang="nl-NL" dirty="0"/>
          </a:p>
          <a:p>
            <a:endParaRPr lang="nl-NL" dirty="0"/>
          </a:p>
        </p:txBody>
      </p:sp>
    </p:spTree>
    <p:extLst>
      <p:ext uri="{BB962C8B-B14F-4D97-AF65-F5344CB8AC3E}">
        <p14:creationId xmlns:p14="http://schemas.microsoft.com/office/powerpoint/2010/main" val="329310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77BD0-A757-A937-B5D7-1FAA50468B1F}"/>
              </a:ext>
            </a:extLst>
          </p:cNvPr>
          <p:cNvSpPr>
            <a:spLocks noGrp="1"/>
          </p:cNvSpPr>
          <p:nvPr>
            <p:ph type="title"/>
          </p:nvPr>
        </p:nvSpPr>
        <p:spPr/>
        <p:txBody>
          <a:bodyPr/>
          <a:lstStyle/>
          <a:p>
            <a:r>
              <a:rPr lang="nl-NL" b="1" dirty="0"/>
              <a:t>Inhoud</a:t>
            </a:r>
          </a:p>
        </p:txBody>
      </p:sp>
      <p:sp>
        <p:nvSpPr>
          <p:cNvPr id="3" name="Tijdelijke aanduiding voor inhoud 2">
            <a:extLst>
              <a:ext uri="{FF2B5EF4-FFF2-40B4-BE49-F238E27FC236}">
                <a16:creationId xmlns:a16="http://schemas.microsoft.com/office/drawing/2014/main" id="{3E2A82E3-8533-7091-DF22-C5D4D4ED2814}"/>
              </a:ext>
            </a:extLst>
          </p:cNvPr>
          <p:cNvSpPr>
            <a:spLocks noGrp="1"/>
          </p:cNvSpPr>
          <p:nvPr>
            <p:ph idx="1"/>
          </p:nvPr>
        </p:nvSpPr>
        <p:spPr>
          <a:xfrm>
            <a:off x="3347802" y="2133600"/>
            <a:ext cx="8156809" cy="3777622"/>
          </a:xfrm>
        </p:spPr>
        <p:txBody>
          <a:bodyPr>
            <a:normAutofit/>
          </a:bodyPr>
          <a:lstStyle/>
          <a:p>
            <a:r>
              <a:rPr lang="nl-NL" sz="3200" dirty="0"/>
              <a:t>Systemen</a:t>
            </a:r>
          </a:p>
          <a:p>
            <a:r>
              <a:rPr lang="nl-NL" sz="3200" dirty="0"/>
              <a:t>Modellen</a:t>
            </a:r>
          </a:p>
          <a:p>
            <a:r>
              <a:rPr lang="nl-NL" sz="3200" dirty="0"/>
              <a:t>Ecosystemen</a:t>
            </a:r>
          </a:p>
          <a:p>
            <a:r>
              <a:rPr lang="nl-NL" sz="3200" dirty="0"/>
              <a:t>Vegetatie</a:t>
            </a:r>
          </a:p>
        </p:txBody>
      </p:sp>
    </p:spTree>
    <p:extLst>
      <p:ext uri="{BB962C8B-B14F-4D97-AF65-F5344CB8AC3E}">
        <p14:creationId xmlns:p14="http://schemas.microsoft.com/office/powerpoint/2010/main" val="423786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BE8CE-F157-5F85-BE15-178FC94E4110}"/>
              </a:ext>
            </a:extLst>
          </p:cNvPr>
          <p:cNvSpPr>
            <a:spLocks noGrp="1"/>
          </p:cNvSpPr>
          <p:nvPr>
            <p:ph type="title"/>
          </p:nvPr>
        </p:nvSpPr>
        <p:spPr>
          <a:xfrm>
            <a:off x="3252866" y="365125"/>
            <a:ext cx="8100934" cy="952687"/>
          </a:xfrm>
        </p:spPr>
        <p:txBody>
          <a:bodyPr/>
          <a:lstStyle/>
          <a:p>
            <a:r>
              <a:rPr lang="nl-NL" b="1" dirty="0"/>
              <a:t>Voorbeelden van systemen</a:t>
            </a:r>
          </a:p>
        </p:txBody>
      </p:sp>
      <p:sp>
        <p:nvSpPr>
          <p:cNvPr id="3" name="Tijdelijke aanduiding voor inhoud 2">
            <a:extLst>
              <a:ext uri="{FF2B5EF4-FFF2-40B4-BE49-F238E27FC236}">
                <a16:creationId xmlns:a16="http://schemas.microsoft.com/office/drawing/2014/main" id="{11B23DB7-19DE-3AF6-A2A3-C52AA4BE33C3}"/>
              </a:ext>
            </a:extLst>
          </p:cNvPr>
          <p:cNvSpPr>
            <a:spLocks noGrp="1"/>
          </p:cNvSpPr>
          <p:nvPr>
            <p:ph idx="1"/>
          </p:nvPr>
        </p:nvSpPr>
        <p:spPr>
          <a:xfrm>
            <a:off x="3252866" y="1538288"/>
            <a:ext cx="8100934" cy="4351338"/>
          </a:xfrm>
        </p:spPr>
        <p:txBody>
          <a:bodyPr>
            <a:normAutofit/>
          </a:bodyPr>
          <a:lstStyle/>
          <a:p>
            <a:r>
              <a:rPr lang="nl-NL" dirty="0"/>
              <a:t>Ecosystemen</a:t>
            </a:r>
            <a:br>
              <a:rPr lang="nl-NL" dirty="0"/>
            </a:br>
            <a:r>
              <a:rPr lang="nl-NL" sz="1600" dirty="0"/>
              <a:t>Voorbeeld: Kalkgrasland, Waddenzee</a:t>
            </a:r>
            <a:br>
              <a:rPr lang="nl-NL" dirty="0"/>
            </a:br>
            <a:endParaRPr lang="nl-NL" dirty="0"/>
          </a:p>
          <a:p>
            <a:r>
              <a:rPr lang="nl-NL" dirty="0"/>
              <a:t>Natuurkundige systemen</a:t>
            </a:r>
            <a:br>
              <a:rPr lang="nl-NL" dirty="0"/>
            </a:br>
            <a:r>
              <a:rPr lang="nl-NL" sz="1600" dirty="0"/>
              <a:t>Voorbeeld: weersysteem, warmtepomp</a:t>
            </a:r>
            <a:br>
              <a:rPr lang="nl-NL" sz="1800" dirty="0"/>
            </a:br>
            <a:endParaRPr lang="nl-NL" dirty="0"/>
          </a:p>
          <a:p>
            <a:r>
              <a:rPr lang="nl-NL" dirty="0"/>
              <a:t>Financiële systemen</a:t>
            </a:r>
            <a:br>
              <a:rPr lang="nl-NL" dirty="0"/>
            </a:br>
            <a:r>
              <a:rPr lang="nl-NL" sz="1600" dirty="0"/>
              <a:t>Voorbeeld: voorraad optimalisatie, beleggingssysteem</a:t>
            </a:r>
            <a:br>
              <a:rPr lang="nl-NL" sz="1800" dirty="0"/>
            </a:br>
            <a:endParaRPr lang="nl-NL" sz="1800" dirty="0"/>
          </a:p>
          <a:p>
            <a:r>
              <a:rPr lang="nl-NL" dirty="0"/>
              <a:t>Informatiesystemen</a:t>
            </a:r>
            <a:br>
              <a:rPr lang="nl-NL" dirty="0"/>
            </a:br>
            <a:r>
              <a:rPr lang="nl-NL" sz="1600" dirty="0"/>
              <a:t>Voorbeeld: </a:t>
            </a:r>
            <a:r>
              <a:rPr lang="nl-NL" sz="1600" dirty="0" err="1"/>
              <a:t>Inventar</a:t>
            </a:r>
            <a:r>
              <a:rPr lang="nl-NL" sz="1600" dirty="0"/>
              <a:t>, waarneming.nl</a:t>
            </a:r>
            <a:br>
              <a:rPr lang="nl-NL" sz="1800" dirty="0"/>
            </a:br>
            <a:endParaRPr lang="nl-NL" sz="1800" dirty="0"/>
          </a:p>
          <a:p>
            <a:r>
              <a:rPr lang="nl-NL" dirty="0"/>
              <a:t>….</a:t>
            </a:r>
          </a:p>
        </p:txBody>
      </p:sp>
    </p:spTree>
    <p:extLst>
      <p:ext uri="{BB962C8B-B14F-4D97-AF65-F5344CB8AC3E}">
        <p14:creationId xmlns:p14="http://schemas.microsoft.com/office/powerpoint/2010/main" val="32168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BF06B58-0796-1865-D88F-6DD858E26974}"/>
              </a:ext>
            </a:extLst>
          </p:cNvPr>
          <p:cNvSpPr/>
          <p:nvPr/>
        </p:nvSpPr>
        <p:spPr>
          <a:xfrm>
            <a:off x="1678193" y="1485189"/>
            <a:ext cx="7089290" cy="44530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dirty="0"/>
              <a:t>Systeem</a:t>
            </a:r>
          </a:p>
        </p:txBody>
      </p:sp>
      <p:sp>
        <p:nvSpPr>
          <p:cNvPr id="8" name="Titel 1">
            <a:extLst>
              <a:ext uri="{FF2B5EF4-FFF2-40B4-BE49-F238E27FC236}">
                <a16:creationId xmlns:a16="http://schemas.microsoft.com/office/drawing/2014/main" id="{613C175D-038E-D375-2323-B343412EB0D8}"/>
              </a:ext>
            </a:extLst>
          </p:cNvPr>
          <p:cNvSpPr>
            <a:spLocks noGrp="1"/>
          </p:cNvSpPr>
          <p:nvPr>
            <p:ph type="title"/>
          </p:nvPr>
        </p:nvSpPr>
        <p:spPr>
          <a:xfrm>
            <a:off x="5082988" y="365126"/>
            <a:ext cx="6228678" cy="506243"/>
          </a:xfrm>
        </p:spPr>
        <p:txBody>
          <a:bodyPr>
            <a:normAutofit fontScale="90000"/>
          </a:bodyPr>
          <a:lstStyle/>
          <a:p>
            <a:pPr algn="r"/>
            <a:r>
              <a:rPr lang="nl-NL" dirty="0"/>
              <a:t>Wat is een systeem? (1)</a:t>
            </a:r>
          </a:p>
        </p:txBody>
      </p:sp>
      <p:sp>
        <p:nvSpPr>
          <p:cNvPr id="10" name="Rechthoek 9">
            <a:extLst>
              <a:ext uri="{FF2B5EF4-FFF2-40B4-BE49-F238E27FC236}">
                <a16:creationId xmlns:a16="http://schemas.microsoft.com/office/drawing/2014/main" id="{D4BA7469-BF1C-316B-128D-2113DA674CBD}"/>
              </a:ext>
            </a:extLst>
          </p:cNvPr>
          <p:cNvSpPr/>
          <p:nvPr/>
        </p:nvSpPr>
        <p:spPr>
          <a:xfrm>
            <a:off x="2066364" y="3948058"/>
            <a:ext cx="213587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00"/>
              </a:solidFill>
              <a:highlight>
                <a:srgbClr val="FFFF00"/>
              </a:highlight>
            </a:endParaRPr>
          </a:p>
        </p:txBody>
      </p:sp>
      <p:sp>
        <p:nvSpPr>
          <p:cNvPr id="11" name="Rechthoek 10">
            <a:extLst>
              <a:ext uri="{FF2B5EF4-FFF2-40B4-BE49-F238E27FC236}">
                <a16:creationId xmlns:a16="http://schemas.microsoft.com/office/drawing/2014/main" id="{95290C50-2ECB-775E-4FDD-0B3059824F5A}"/>
              </a:ext>
            </a:extLst>
          </p:cNvPr>
          <p:cNvSpPr/>
          <p:nvPr/>
        </p:nvSpPr>
        <p:spPr>
          <a:xfrm>
            <a:off x="2547769" y="2070849"/>
            <a:ext cx="96280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A=3</a:t>
            </a:r>
          </a:p>
          <a:p>
            <a:pPr algn="ctr"/>
            <a:r>
              <a:rPr lang="nl-NL" dirty="0">
                <a:solidFill>
                  <a:schemeClr val="tx1"/>
                </a:solidFill>
                <a:highlight>
                  <a:srgbClr val="FFFF00"/>
                </a:highlight>
              </a:rPr>
              <a:t>B=55</a:t>
            </a:r>
          </a:p>
        </p:txBody>
      </p:sp>
      <p:sp>
        <p:nvSpPr>
          <p:cNvPr id="12" name="Rechthoek 11">
            <a:extLst>
              <a:ext uri="{FF2B5EF4-FFF2-40B4-BE49-F238E27FC236}">
                <a16:creationId xmlns:a16="http://schemas.microsoft.com/office/drawing/2014/main" id="{190B691B-4516-DFF3-4065-64AFB86A8726}"/>
              </a:ext>
            </a:extLst>
          </p:cNvPr>
          <p:cNvSpPr/>
          <p:nvPr/>
        </p:nvSpPr>
        <p:spPr>
          <a:xfrm>
            <a:off x="4839146" y="2070849"/>
            <a:ext cx="134873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C=7</a:t>
            </a:r>
          </a:p>
          <a:p>
            <a:pPr algn="ctr"/>
            <a:r>
              <a:rPr lang="nl-NL" dirty="0">
                <a:solidFill>
                  <a:schemeClr val="tx1"/>
                </a:solidFill>
                <a:highlight>
                  <a:srgbClr val="FFFF00"/>
                </a:highlight>
              </a:rPr>
              <a:t>D=</a:t>
            </a:r>
            <a:r>
              <a:rPr lang="nl-NL" dirty="0">
                <a:solidFill>
                  <a:schemeClr val="accent6"/>
                </a:solidFill>
                <a:highlight>
                  <a:srgbClr val="FFFF00"/>
                </a:highlight>
              </a:rPr>
              <a:t>groen</a:t>
            </a:r>
          </a:p>
          <a:p>
            <a:pPr algn="ctr"/>
            <a:endParaRPr lang="nl-NL" dirty="0">
              <a:solidFill>
                <a:schemeClr val="tx1"/>
              </a:solidFill>
              <a:highlight>
                <a:srgbClr val="FFFF00"/>
              </a:highlight>
            </a:endParaRPr>
          </a:p>
        </p:txBody>
      </p:sp>
      <p:sp>
        <p:nvSpPr>
          <p:cNvPr id="13" name="Rechthoek 12">
            <a:extLst>
              <a:ext uri="{FF2B5EF4-FFF2-40B4-BE49-F238E27FC236}">
                <a16:creationId xmlns:a16="http://schemas.microsoft.com/office/drawing/2014/main" id="{CEC2F2A8-2953-DC0A-95AC-FACCC3513518}"/>
              </a:ext>
            </a:extLst>
          </p:cNvPr>
          <p:cNvSpPr/>
          <p:nvPr/>
        </p:nvSpPr>
        <p:spPr>
          <a:xfrm>
            <a:off x="5710518" y="3948058"/>
            <a:ext cx="1454073"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00"/>
              </a:solidFill>
              <a:highlight>
                <a:srgbClr val="FFFF00"/>
              </a:highlight>
            </a:endParaRPr>
          </a:p>
        </p:txBody>
      </p:sp>
      <p:sp>
        <p:nvSpPr>
          <p:cNvPr id="14" name="Rechthoek 13">
            <a:extLst>
              <a:ext uri="{FF2B5EF4-FFF2-40B4-BE49-F238E27FC236}">
                <a16:creationId xmlns:a16="http://schemas.microsoft.com/office/drawing/2014/main" id="{4631F3F2-BAE3-C6C4-5077-F4057177ACE8}"/>
              </a:ext>
            </a:extLst>
          </p:cNvPr>
          <p:cNvSpPr/>
          <p:nvPr/>
        </p:nvSpPr>
        <p:spPr>
          <a:xfrm>
            <a:off x="7429947" y="1863778"/>
            <a:ext cx="962809" cy="111986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highlight>
                <a:srgbClr val="FFFF00"/>
              </a:highlight>
            </a:endParaRPr>
          </a:p>
        </p:txBody>
      </p:sp>
      <p:cxnSp>
        <p:nvCxnSpPr>
          <p:cNvPr id="16" name="Rechte verbindingslijn met pijl 15">
            <a:extLst>
              <a:ext uri="{FF2B5EF4-FFF2-40B4-BE49-F238E27FC236}">
                <a16:creationId xmlns:a16="http://schemas.microsoft.com/office/drawing/2014/main" id="{A8C7570C-8C58-7D1F-596A-3F40E5FDBF7F}"/>
              </a:ext>
            </a:extLst>
          </p:cNvPr>
          <p:cNvCxnSpPr>
            <a:cxnSpLocks/>
          </p:cNvCxnSpPr>
          <p:nvPr/>
        </p:nvCxnSpPr>
        <p:spPr>
          <a:xfrm>
            <a:off x="3510578" y="2635624"/>
            <a:ext cx="1348739" cy="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F8FFB2B-0899-FFBD-1F56-65C5E32DBED3}"/>
              </a:ext>
            </a:extLst>
          </p:cNvPr>
          <p:cNvCxnSpPr>
            <a:cxnSpLocks/>
            <a:stCxn id="12" idx="2"/>
            <a:endCxn id="13" idx="0"/>
          </p:cNvCxnSpPr>
          <p:nvPr/>
        </p:nvCxnSpPr>
        <p:spPr>
          <a:xfrm>
            <a:off x="5513516" y="2976471"/>
            <a:ext cx="924039" cy="971587"/>
          </a:xfrm>
          <a:prstGeom prst="straightConnector1">
            <a:avLst/>
          </a:prstGeom>
          <a:ln w="53975">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B80ED56D-EBF0-A84F-F0E5-03D3729D4410}"/>
              </a:ext>
            </a:extLst>
          </p:cNvPr>
          <p:cNvCxnSpPr>
            <a:cxnSpLocks/>
          </p:cNvCxnSpPr>
          <p:nvPr/>
        </p:nvCxnSpPr>
        <p:spPr>
          <a:xfrm>
            <a:off x="6187885" y="2635624"/>
            <a:ext cx="1242062" cy="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E24DB897-6032-1A86-C1EA-F36E4CF25661}"/>
              </a:ext>
            </a:extLst>
          </p:cNvPr>
          <p:cNvCxnSpPr>
            <a:cxnSpLocks/>
          </p:cNvCxnSpPr>
          <p:nvPr/>
        </p:nvCxnSpPr>
        <p:spPr>
          <a:xfrm flipH="1">
            <a:off x="2547769" y="3011863"/>
            <a:ext cx="350328" cy="935539"/>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kstvak 27">
            <a:extLst>
              <a:ext uri="{FF2B5EF4-FFF2-40B4-BE49-F238E27FC236}">
                <a16:creationId xmlns:a16="http://schemas.microsoft.com/office/drawing/2014/main" id="{ECAE60CA-EBC0-EB90-9005-C498C0A42BF8}"/>
              </a:ext>
            </a:extLst>
          </p:cNvPr>
          <p:cNvSpPr txBox="1"/>
          <p:nvPr/>
        </p:nvSpPr>
        <p:spPr>
          <a:xfrm>
            <a:off x="9843540" y="1784041"/>
            <a:ext cx="1941461" cy="1908215"/>
          </a:xfrm>
          <a:prstGeom prst="rect">
            <a:avLst/>
          </a:prstGeom>
          <a:noFill/>
        </p:spPr>
        <p:txBody>
          <a:bodyPr wrap="square" rtlCol="0">
            <a:spAutoFit/>
          </a:bodyPr>
          <a:lstStyle/>
          <a:p>
            <a:r>
              <a:rPr lang="nl-NL" sz="1600" b="1" dirty="0"/>
              <a:t>Toestand</a:t>
            </a:r>
            <a:endParaRPr lang="nl-NL" sz="1100" dirty="0"/>
          </a:p>
          <a:p>
            <a:pPr marL="285750" indent="-285750">
              <a:buFont typeface="Arial" panose="020B0604020202020204" pitchFamily="34" charset="0"/>
              <a:buChar char="•"/>
            </a:pPr>
            <a:r>
              <a:rPr lang="nl-NL" sz="1400" dirty="0">
                <a:solidFill>
                  <a:schemeClr val="tx1"/>
                </a:solidFill>
              </a:rPr>
              <a:t>A=3</a:t>
            </a:r>
          </a:p>
          <a:p>
            <a:pPr marL="285750" indent="-285750">
              <a:buFont typeface="Arial" panose="020B0604020202020204" pitchFamily="34" charset="0"/>
              <a:buChar char="•"/>
            </a:pPr>
            <a:r>
              <a:rPr lang="nl-NL" sz="1400" dirty="0">
                <a:solidFill>
                  <a:schemeClr val="tx1"/>
                </a:solidFill>
              </a:rPr>
              <a:t>B=55</a:t>
            </a:r>
          </a:p>
          <a:p>
            <a:pPr marL="285750" indent="-285750">
              <a:buFont typeface="Arial" panose="020B0604020202020204" pitchFamily="34" charset="0"/>
              <a:buChar char="•"/>
            </a:pPr>
            <a:r>
              <a:rPr lang="nl-NL" sz="1400" dirty="0">
                <a:solidFill>
                  <a:schemeClr val="tx1"/>
                </a:solidFill>
              </a:rPr>
              <a:t>C=7</a:t>
            </a:r>
          </a:p>
          <a:p>
            <a:pPr marL="285750" indent="-285750">
              <a:buFont typeface="Arial" panose="020B0604020202020204" pitchFamily="34" charset="0"/>
              <a:buChar char="•"/>
            </a:pPr>
            <a:r>
              <a:rPr lang="nl-NL" sz="1400" dirty="0">
                <a:solidFill>
                  <a:schemeClr val="tx1"/>
                </a:solidFill>
              </a:rPr>
              <a:t>D=</a:t>
            </a:r>
            <a:r>
              <a:rPr lang="nl-NL" sz="1400" dirty="0">
                <a:solidFill>
                  <a:schemeClr val="accent6"/>
                </a:solidFill>
              </a:rPr>
              <a:t>groen</a:t>
            </a:r>
          </a:p>
          <a:p>
            <a:pPr algn="ctr"/>
            <a:endParaRPr lang="nl-NL" sz="1400" dirty="0">
              <a:solidFill>
                <a:schemeClr val="tx1"/>
              </a:solidFill>
              <a:highlight>
                <a:srgbClr val="FFFF00"/>
              </a:highlight>
            </a:endParaRPr>
          </a:p>
          <a:p>
            <a:pPr algn="ctr"/>
            <a:endParaRPr lang="nl-NL" sz="1400" dirty="0">
              <a:solidFill>
                <a:schemeClr val="tx1"/>
              </a:solidFill>
              <a:highlight>
                <a:srgbClr val="FFFF00"/>
              </a:highlight>
            </a:endParaRPr>
          </a:p>
          <a:p>
            <a:endParaRPr lang="nl-NL" sz="1400" dirty="0"/>
          </a:p>
        </p:txBody>
      </p:sp>
      <p:sp>
        <p:nvSpPr>
          <p:cNvPr id="31" name="Pijl: rechts 30">
            <a:extLst>
              <a:ext uri="{FF2B5EF4-FFF2-40B4-BE49-F238E27FC236}">
                <a16:creationId xmlns:a16="http://schemas.microsoft.com/office/drawing/2014/main" id="{5D954520-EB08-B109-8FAF-25B78A6BF9B1}"/>
              </a:ext>
            </a:extLst>
          </p:cNvPr>
          <p:cNvSpPr/>
          <p:nvPr/>
        </p:nvSpPr>
        <p:spPr>
          <a:xfrm>
            <a:off x="311972" y="4459046"/>
            <a:ext cx="1124175" cy="83371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Input</a:t>
            </a:r>
          </a:p>
        </p:txBody>
      </p:sp>
      <p:sp>
        <p:nvSpPr>
          <p:cNvPr id="32" name="Tekstvak 31">
            <a:extLst>
              <a:ext uri="{FF2B5EF4-FFF2-40B4-BE49-F238E27FC236}">
                <a16:creationId xmlns:a16="http://schemas.microsoft.com/office/drawing/2014/main" id="{C2B8A246-D11A-2C8A-B70C-D13285CF6406}"/>
              </a:ext>
            </a:extLst>
          </p:cNvPr>
          <p:cNvSpPr txBox="1"/>
          <p:nvPr/>
        </p:nvSpPr>
        <p:spPr>
          <a:xfrm>
            <a:off x="1624405" y="1003399"/>
            <a:ext cx="1593027" cy="369332"/>
          </a:xfrm>
          <a:prstGeom prst="rect">
            <a:avLst/>
          </a:prstGeom>
          <a:noFill/>
        </p:spPr>
        <p:txBody>
          <a:bodyPr wrap="square" rtlCol="0">
            <a:spAutoFit/>
          </a:bodyPr>
          <a:lstStyle/>
          <a:p>
            <a:r>
              <a:rPr lang="nl-NL" b="1" dirty="0"/>
              <a:t>Omgeving</a:t>
            </a:r>
          </a:p>
        </p:txBody>
      </p:sp>
      <p:sp>
        <p:nvSpPr>
          <p:cNvPr id="33" name="Tekstballon: rechthoek met afgeronde hoeken 32">
            <a:extLst>
              <a:ext uri="{FF2B5EF4-FFF2-40B4-BE49-F238E27FC236}">
                <a16:creationId xmlns:a16="http://schemas.microsoft.com/office/drawing/2014/main" id="{624D7BD4-4FF6-AAE4-749C-141FE5F4E185}"/>
              </a:ext>
            </a:extLst>
          </p:cNvPr>
          <p:cNvSpPr/>
          <p:nvPr/>
        </p:nvSpPr>
        <p:spPr>
          <a:xfrm>
            <a:off x="3217432" y="578539"/>
            <a:ext cx="984811" cy="613820"/>
          </a:xfrm>
          <a:prstGeom prst="wedgeRoundRectCallout">
            <a:avLst>
              <a:gd name="adj1" fmla="val -26073"/>
              <a:gd name="adj2" fmla="val 94923"/>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Systeem grens</a:t>
            </a:r>
          </a:p>
        </p:txBody>
      </p:sp>
      <p:sp>
        <p:nvSpPr>
          <p:cNvPr id="34" name="Pijl: rechts 33">
            <a:extLst>
              <a:ext uri="{FF2B5EF4-FFF2-40B4-BE49-F238E27FC236}">
                <a16:creationId xmlns:a16="http://schemas.microsoft.com/office/drawing/2014/main" id="{D0D69058-0450-9A88-8838-7CD07EAAE7CD}"/>
              </a:ext>
            </a:extLst>
          </p:cNvPr>
          <p:cNvSpPr/>
          <p:nvPr/>
        </p:nvSpPr>
        <p:spPr>
          <a:xfrm>
            <a:off x="9103659" y="4459046"/>
            <a:ext cx="1172099" cy="83371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Output</a:t>
            </a:r>
          </a:p>
        </p:txBody>
      </p:sp>
      <p:cxnSp>
        <p:nvCxnSpPr>
          <p:cNvPr id="43" name="Rechte verbindingslijn met pijl 42">
            <a:extLst>
              <a:ext uri="{FF2B5EF4-FFF2-40B4-BE49-F238E27FC236}">
                <a16:creationId xmlns:a16="http://schemas.microsoft.com/office/drawing/2014/main" id="{07A1D639-4BA3-E367-09E4-2C4098836DD0}"/>
              </a:ext>
            </a:extLst>
          </p:cNvPr>
          <p:cNvCxnSpPr>
            <a:cxnSpLocks/>
            <a:endCxn id="13" idx="3"/>
          </p:cNvCxnSpPr>
          <p:nvPr/>
        </p:nvCxnSpPr>
        <p:spPr>
          <a:xfrm flipH="1">
            <a:off x="7164591" y="4400869"/>
            <a:ext cx="790239" cy="0"/>
          </a:xfrm>
          <a:prstGeom prst="straightConnector1">
            <a:avLst/>
          </a:prstGeom>
          <a:ln w="539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070C3FFD-201D-9E74-CBC7-48FF089B877F}"/>
              </a:ext>
            </a:extLst>
          </p:cNvPr>
          <p:cNvCxnSpPr>
            <a:cxnSpLocks/>
            <a:stCxn id="14" idx="2"/>
          </p:cNvCxnSpPr>
          <p:nvPr/>
        </p:nvCxnSpPr>
        <p:spPr>
          <a:xfrm>
            <a:off x="7911352" y="2983644"/>
            <a:ext cx="43478" cy="1417225"/>
          </a:xfrm>
          <a:prstGeom prst="straightConnector1">
            <a:avLst/>
          </a:prstGeom>
          <a:ln w="53975">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53" name="Tekstballon: rechthoek met afgeronde hoeken 52">
            <a:extLst>
              <a:ext uri="{FF2B5EF4-FFF2-40B4-BE49-F238E27FC236}">
                <a16:creationId xmlns:a16="http://schemas.microsoft.com/office/drawing/2014/main" id="{EF61F744-B41A-53CA-39C7-84E1BE95552F}"/>
              </a:ext>
            </a:extLst>
          </p:cNvPr>
          <p:cNvSpPr/>
          <p:nvPr/>
        </p:nvSpPr>
        <p:spPr>
          <a:xfrm>
            <a:off x="8149142" y="3096102"/>
            <a:ext cx="1024667" cy="655048"/>
          </a:xfrm>
          <a:prstGeom prst="wedgeRoundRectCallout">
            <a:avLst>
              <a:gd name="adj1" fmla="val -65811"/>
              <a:gd name="adj2" fmla="val 112449"/>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Terug koppeling</a:t>
            </a:r>
          </a:p>
        </p:txBody>
      </p:sp>
      <p:sp>
        <p:nvSpPr>
          <p:cNvPr id="63" name="Rechthoek 62">
            <a:extLst>
              <a:ext uri="{FF2B5EF4-FFF2-40B4-BE49-F238E27FC236}">
                <a16:creationId xmlns:a16="http://schemas.microsoft.com/office/drawing/2014/main" id="{6585843E-8885-2378-B0DC-FA2FB13D45E1}"/>
              </a:ext>
            </a:extLst>
          </p:cNvPr>
          <p:cNvSpPr/>
          <p:nvPr/>
        </p:nvSpPr>
        <p:spPr>
          <a:xfrm>
            <a:off x="2534323" y="2086534"/>
            <a:ext cx="96280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A=</a:t>
            </a:r>
            <a:r>
              <a:rPr lang="nl-NL" b="1" dirty="0">
                <a:solidFill>
                  <a:srgbClr val="FF0000"/>
                </a:solidFill>
                <a:highlight>
                  <a:srgbClr val="FFFF00"/>
                </a:highlight>
              </a:rPr>
              <a:t>30</a:t>
            </a:r>
          </a:p>
          <a:p>
            <a:pPr algn="ctr"/>
            <a:r>
              <a:rPr lang="nl-NL" dirty="0">
                <a:solidFill>
                  <a:schemeClr val="tx1"/>
                </a:solidFill>
                <a:highlight>
                  <a:srgbClr val="FFFF00"/>
                </a:highlight>
              </a:rPr>
              <a:t>B=55</a:t>
            </a:r>
          </a:p>
        </p:txBody>
      </p:sp>
      <p:sp>
        <p:nvSpPr>
          <p:cNvPr id="65" name="Rechthoek 64">
            <a:extLst>
              <a:ext uri="{FF2B5EF4-FFF2-40B4-BE49-F238E27FC236}">
                <a16:creationId xmlns:a16="http://schemas.microsoft.com/office/drawing/2014/main" id="{131768B4-A998-6398-CBC2-B92695B6F5D7}"/>
              </a:ext>
            </a:extLst>
          </p:cNvPr>
          <p:cNvSpPr/>
          <p:nvPr/>
        </p:nvSpPr>
        <p:spPr>
          <a:xfrm>
            <a:off x="4852592" y="2086534"/>
            <a:ext cx="1348739" cy="9056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highlight>
                  <a:srgbClr val="FFFF00"/>
                </a:highlight>
              </a:rPr>
              <a:t>C=7</a:t>
            </a:r>
          </a:p>
          <a:p>
            <a:pPr algn="ctr"/>
            <a:r>
              <a:rPr lang="nl-NL" dirty="0">
                <a:solidFill>
                  <a:schemeClr val="tx1"/>
                </a:solidFill>
                <a:highlight>
                  <a:srgbClr val="FFFF00"/>
                </a:highlight>
              </a:rPr>
              <a:t>D=</a:t>
            </a:r>
            <a:r>
              <a:rPr lang="nl-NL" b="1" dirty="0">
                <a:solidFill>
                  <a:srgbClr val="FF0000"/>
                </a:solidFill>
                <a:highlight>
                  <a:srgbClr val="FFFF00"/>
                </a:highlight>
              </a:rPr>
              <a:t>rood</a:t>
            </a:r>
          </a:p>
          <a:p>
            <a:pPr algn="ctr"/>
            <a:endParaRPr lang="nl-NL" dirty="0">
              <a:solidFill>
                <a:schemeClr val="tx1"/>
              </a:solidFill>
              <a:highlight>
                <a:srgbClr val="FFFF00"/>
              </a:highlight>
            </a:endParaRPr>
          </a:p>
        </p:txBody>
      </p:sp>
      <p:sp>
        <p:nvSpPr>
          <p:cNvPr id="68" name="Tekstvak 67">
            <a:extLst>
              <a:ext uri="{FF2B5EF4-FFF2-40B4-BE49-F238E27FC236}">
                <a16:creationId xmlns:a16="http://schemas.microsoft.com/office/drawing/2014/main" id="{F13A00C0-AE0B-3C96-E9FE-B98830EAB752}"/>
              </a:ext>
            </a:extLst>
          </p:cNvPr>
          <p:cNvSpPr txBox="1"/>
          <p:nvPr/>
        </p:nvSpPr>
        <p:spPr>
          <a:xfrm>
            <a:off x="9850769" y="3327214"/>
            <a:ext cx="2147569" cy="1154162"/>
          </a:xfrm>
          <a:prstGeom prst="rect">
            <a:avLst/>
          </a:prstGeom>
          <a:noFill/>
        </p:spPr>
        <p:txBody>
          <a:bodyPr wrap="square" rtlCol="0">
            <a:spAutoFit/>
          </a:bodyPr>
          <a:lstStyle/>
          <a:p>
            <a:pPr marL="285750" indent="-285750">
              <a:buFont typeface="Arial" panose="020B0604020202020204" pitchFamily="34" charset="0"/>
              <a:buChar char="•"/>
            </a:pPr>
            <a:r>
              <a:rPr lang="nl-NL" sz="1400" dirty="0"/>
              <a:t>Gesloten systeem</a:t>
            </a:r>
            <a:br>
              <a:rPr lang="nl-NL" sz="1400" dirty="0"/>
            </a:br>
            <a:r>
              <a:rPr lang="nl-NL" sz="1000" dirty="0"/>
              <a:t>Geen relaties met de omgeving</a:t>
            </a:r>
            <a:endParaRPr lang="nl-NL" sz="1400" dirty="0"/>
          </a:p>
          <a:p>
            <a:pPr marL="285750" indent="-285750">
              <a:buFont typeface="Arial" panose="020B0604020202020204" pitchFamily="34" charset="0"/>
              <a:buChar char="•"/>
            </a:pPr>
            <a:r>
              <a:rPr lang="nl-NL" sz="1400" dirty="0"/>
              <a:t>Open systeem</a:t>
            </a:r>
            <a:br>
              <a:rPr lang="nl-NL" sz="1400" dirty="0"/>
            </a:br>
            <a:r>
              <a:rPr lang="nl-NL" sz="1050" dirty="0"/>
              <a:t>Invloeden van- en/of naar de omgeving</a:t>
            </a:r>
            <a:endParaRPr lang="nl-NL" sz="1400" dirty="0"/>
          </a:p>
        </p:txBody>
      </p:sp>
      <p:sp>
        <p:nvSpPr>
          <p:cNvPr id="69" name="Tekstvak 68">
            <a:extLst>
              <a:ext uri="{FF2B5EF4-FFF2-40B4-BE49-F238E27FC236}">
                <a16:creationId xmlns:a16="http://schemas.microsoft.com/office/drawing/2014/main" id="{0AA26667-59AD-CDEF-9539-39256E0EF8D1}"/>
              </a:ext>
            </a:extLst>
          </p:cNvPr>
          <p:cNvSpPr txBox="1"/>
          <p:nvPr/>
        </p:nvSpPr>
        <p:spPr>
          <a:xfrm>
            <a:off x="9850769" y="1784040"/>
            <a:ext cx="1941461" cy="1200329"/>
          </a:xfrm>
          <a:prstGeom prst="rect">
            <a:avLst/>
          </a:prstGeom>
          <a:noFill/>
        </p:spPr>
        <p:txBody>
          <a:bodyPr wrap="square" rtlCol="0">
            <a:spAutoFit/>
          </a:bodyPr>
          <a:lstStyle/>
          <a:p>
            <a:r>
              <a:rPr lang="nl-NL" sz="1600" b="1" dirty="0"/>
              <a:t>Toestand</a:t>
            </a:r>
            <a:endParaRPr lang="nl-NL" sz="1100" dirty="0"/>
          </a:p>
          <a:p>
            <a:pPr marL="285750" indent="-285750">
              <a:buFont typeface="Arial" panose="020B0604020202020204" pitchFamily="34" charset="0"/>
              <a:buChar char="•"/>
            </a:pPr>
            <a:r>
              <a:rPr lang="nl-NL" sz="1400" dirty="0">
                <a:solidFill>
                  <a:schemeClr val="tx1"/>
                </a:solidFill>
              </a:rPr>
              <a:t>A=30</a:t>
            </a:r>
          </a:p>
          <a:p>
            <a:pPr marL="285750" indent="-285750">
              <a:buFont typeface="Arial" panose="020B0604020202020204" pitchFamily="34" charset="0"/>
              <a:buChar char="•"/>
            </a:pPr>
            <a:r>
              <a:rPr lang="nl-NL" sz="1400" dirty="0">
                <a:solidFill>
                  <a:schemeClr val="tx1"/>
                </a:solidFill>
              </a:rPr>
              <a:t>B=55</a:t>
            </a:r>
          </a:p>
          <a:p>
            <a:pPr marL="285750" indent="-285750">
              <a:buFont typeface="Arial" panose="020B0604020202020204" pitchFamily="34" charset="0"/>
              <a:buChar char="•"/>
            </a:pPr>
            <a:r>
              <a:rPr lang="nl-NL" sz="1400" dirty="0">
                <a:solidFill>
                  <a:schemeClr val="tx1"/>
                </a:solidFill>
              </a:rPr>
              <a:t>C=7</a:t>
            </a:r>
          </a:p>
          <a:p>
            <a:pPr marL="285750" indent="-285750">
              <a:buFont typeface="Arial" panose="020B0604020202020204" pitchFamily="34" charset="0"/>
              <a:buChar char="•"/>
            </a:pPr>
            <a:r>
              <a:rPr lang="nl-NL" sz="1400" dirty="0">
                <a:solidFill>
                  <a:schemeClr val="tx1"/>
                </a:solidFill>
              </a:rPr>
              <a:t>D=</a:t>
            </a:r>
            <a:r>
              <a:rPr lang="nl-NL" sz="1400" dirty="0">
                <a:solidFill>
                  <a:srgbClr val="FF0000"/>
                </a:solidFill>
              </a:rPr>
              <a:t>rood</a:t>
            </a:r>
            <a:endParaRPr lang="nl-NL" sz="1400" dirty="0"/>
          </a:p>
        </p:txBody>
      </p:sp>
      <p:sp>
        <p:nvSpPr>
          <p:cNvPr id="70" name="Tekstballon: rechthoek met afgeronde hoeken 69">
            <a:extLst>
              <a:ext uri="{FF2B5EF4-FFF2-40B4-BE49-F238E27FC236}">
                <a16:creationId xmlns:a16="http://schemas.microsoft.com/office/drawing/2014/main" id="{0FE8C1E3-127D-0199-3E93-D67CB4191653}"/>
              </a:ext>
            </a:extLst>
          </p:cNvPr>
          <p:cNvSpPr/>
          <p:nvPr/>
        </p:nvSpPr>
        <p:spPr>
          <a:xfrm>
            <a:off x="5083271" y="1033994"/>
            <a:ext cx="1423998" cy="613820"/>
          </a:xfrm>
          <a:prstGeom prst="wedgeRoundRectCallout">
            <a:avLst>
              <a:gd name="adj1" fmla="val -21149"/>
              <a:gd name="adj2" fmla="val 122008"/>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Component met eigenschappen</a:t>
            </a:r>
          </a:p>
        </p:txBody>
      </p:sp>
      <p:sp>
        <p:nvSpPr>
          <p:cNvPr id="71" name="Tekstballon: rechthoek met afgeronde hoeken 70">
            <a:extLst>
              <a:ext uri="{FF2B5EF4-FFF2-40B4-BE49-F238E27FC236}">
                <a16:creationId xmlns:a16="http://schemas.microsoft.com/office/drawing/2014/main" id="{D5CD6AB1-A944-D8E5-1AC1-39BEA27226CB}"/>
              </a:ext>
            </a:extLst>
          </p:cNvPr>
          <p:cNvSpPr/>
          <p:nvPr/>
        </p:nvSpPr>
        <p:spPr>
          <a:xfrm>
            <a:off x="3732210" y="1805552"/>
            <a:ext cx="962809" cy="471980"/>
          </a:xfrm>
          <a:prstGeom prst="wedgeRoundRectCallout">
            <a:avLst>
              <a:gd name="adj1" fmla="val -21149"/>
              <a:gd name="adj2" fmla="val 122008"/>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Relatie</a:t>
            </a:r>
            <a:br>
              <a:rPr lang="nl-NL" sz="1200" dirty="0">
                <a:solidFill>
                  <a:schemeClr val="tx1"/>
                </a:solidFill>
              </a:rPr>
            </a:br>
            <a:r>
              <a:rPr lang="nl-NL" sz="900" dirty="0">
                <a:solidFill>
                  <a:schemeClr val="tx1"/>
                </a:solidFill>
              </a:rPr>
              <a:t>Oorzaak/</a:t>
            </a:r>
            <a:br>
              <a:rPr lang="nl-NL" sz="900" dirty="0">
                <a:solidFill>
                  <a:schemeClr val="tx1"/>
                </a:solidFill>
              </a:rPr>
            </a:br>
            <a:r>
              <a:rPr lang="nl-NL" sz="900" dirty="0">
                <a:solidFill>
                  <a:schemeClr val="tx1"/>
                </a:solidFill>
              </a:rPr>
              <a:t>gevolg?</a:t>
            </a:r>
            <a:endParaRPr lang="nl-NL" sz="1200" dirty="0">
              <a:solidFill>
                <a:schemeClr val="tx1"/>
              </a:solidFill>
            </a:endParaRPr>
          </a:p>
        </p:txBody>
      </p:sp>
    </p:spTree>
    <p:extLst>
      <p:ext uri="{BB962C8B-B14F-4D97-AF65-F5344CB8AC3E}">
        <p14:creationId xmlns:p14="http://schemas.microsoft.com/office/powerpoint/2010/main" val="26741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7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8">
                                            <p:txEl>
                                              <p:pRg st="0" end="0"/>
                                            </p:txEl>
                                          </p:spTgt>
                                        </p:tgtEl>
                                        <p:attrNameLst>
                                          <p:attrName>style.visibility</p:attrName>
                                        </p:attrNameLst>
                                      </p:cBhvr>
                                      <p:to>
                                        <p:strVal val="visible"/>
                                      </p:to>
                                    </p:set>
                                    <p:animEffect transition="in" filter="fade">
                                      <p:cBhvr>
                                        <p:cTn id="93" dur="500"/>
                                        <p:tgtEl>
                                          <p:spTgt spid="68">
                                            <p:txEl>
                                              <p:pRg st="0" end="0"/>
                                            </p:txEl>
                                          </p:spTgt>
                                        </p:tgtEl>
                                      </p:cBhvr>
                                    </p:animEffect>
                                  </p:childTnLst>
                                </p:cTn>
                              </p:par>
                              <p:par>
                                <p:cTn id="94" presetID="1" presetClass="exit" presetSubtype="0" fill="hold" grpId="1" nodeType="withEffect">
                                  <p:stCondLst>
                                    <p:cond delay="0"/>
                                  </p:stCondLst>
                                  <p:childTnLst>
                                    <p:set>
                                      <p:cBhvr>
                                        <p:cTn id="95" dur="1" fill="hold">
                                          <p:stCondLst>
                                            <p:cond delay="0"/>
                                          </p:stCondLst>
                                        </p:cTn>
                                        <p:tgtEl>
                                          <p:spTgt spid="5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8">
                                            <p:txEl>
                                              <p:pRg st="1" end="1"/>
                                            </p:txEl>
                                          </p:spTgt>
                                        </p:tgtEl>
                                        <p:attrNameLst>
                                          <p:attrName>style.visibility</p:attrName>
                                        </p:attrNameLst>
                                      </p:cBhvr>
                                      <p:to>
                                        <p:strVal val="visible"/>
                                      </p:to>
                                    </p:set>
                                    <p:animEffect transition="in" filter="fade">
                                      <p:cBhvr>
                                        <p:cTn id="100" dur="500"/>
                                        <p:tgtEl>
                                          <p:spTgt spid="68">
                                            <p:txEl>
                                              <p:pRg st="1" end="1"/>
                                            </p:txEl>
                                          </p:spTgt>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8" grpId="0"/>
      <p:bldP spid="28" grpId="1"/>
      <p:bldP spid="31" grpId="0" animBg="1"/>
      <p:bldP spid="32" grpId="0"/>
      <p:bldP spid="33" grpId="0" animBg="1"/>
      <p:bldP spid="33" grpId="1" animBg="1"/>
      <p:bldP spid="34" grpId="0" animBg="1"/>
      <p:bldP spid="53" grpId="0" animBg="1"/>
      <p:bldP spid="53" grpId="1" animBg="1"/>
      <p:bldP spid="63" grpId="0" animBg="1"/>
      <p:bldP spid="65" grpId="0" animBg="1"/>
      <p:bldP spid="68" grpId="0" uiExpand="1" build="p"/>
      <p:bldP spid="69" grpId="0"/>
      <p:bldP spid="70" grpId="0" animBg="1"/>
      <p:bldP spid="70" grpId="1" animBg="1"/>
      <p:bldP spid="71" grpId="0" animBg="1"/>
      <p:bldP spid="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C2AAD-4A02-09AA-DBBB-26622535D26E}"/>
              </a:ext>
            </a:extLst>
          </p:cNvPr>
          <p:cNvSpPr>
            <a:spLocks noGrp="1"/>
          </p:cNvSpPr>
          <p:nvPr>
            <p:ph type="title"/>
          </p:nvPr>
        </p:nvSpPr>
        <p:spPr>
          <a:xfrm>
            <a:off x="838200" y="365126"/>
            <a:ext cx="10515600" cy="905622"/>
          </a:xfrm>
        </p:spPr>
        <p:txBody>
          <a:bodyPr/>
          <a:lstStyle/>
          <a:p>
            <a:pPr algn="r"/>
            <a:r>
              <a:rPr lang="nl-NL" dirty="0"/>
              <a:t>Wat is een systeem? (2)</a:t>
            </a:r>
          </a:p>
        </p:txBody>
      </p:sp>
      <p:sp>
        <p:nvSpPr>
          <p:cNvPr id="3" name="Tijdelijke aanduiding voor inhoud 2">
            <a:extLst>
              <a:ext uri="{FF2B5EF4-FFF2-40B4-BE49-F238E27FC236}">
                <a16:creationId xmlns:a16="http://schemas.microsoft.com/office/drawing/2014/main" id="{8C0DCFE5-BFD7-99EF-E8C3-1A9AF2EBEAA7}"/>
              </a:ext>
            </a:extLst>
          </p:cNvPr>
          <p:cNvSpPr>
            <a:spLocks noGrp="1"/>
          </p:cNvSpPr>
          <p:nvPr>
            <p:ph idx="1"/>
          </p:nvPr>
        </p:nvSpPr>
        <p:spPr>
          <a:xfrm>
            <a:off x="1642986" y="1270747"/>
            <a:ext cx="9710813" cy="5276748"/>
          </a:xfrm>
        </p:spPr>
        <p:txBody>
          <a:bodyPr>
            <a:normAutofit fontScale="92500" lnSpcReduction="20000"/>
          </a:bodyPr>
          <a:lstStyle/>
          <a:p>
            <a:r>
              <a:rPr lang="nl-NL" sz="2000" dirty="0"/>
              <a:t>Een systeem is opgebouwd uit </a:t>
            </a:r>
            <a:r>
              <a:rPr lang="nl-NL" sz="2000" b="1" dirty="0"/>
              <a:t>componenten</a:t>
            </a:r>
            <a:r>
              <a:rPr lang="nl-NL" sz="2000" dirty="0"/>
              <a:t> of elementen die samen een georganiseerde structuur vormen. Voorbeelden ecosysteem: </a:t>
            </a:r>
          </a:p>
          <a:p>
            <a:pPr lvl="1"/>
            <a:r>
              <a:rPr lang="nl-NL" sz="1800" dirty="0"/>
              <a:t>Organismen, bodem, lucht</a:t>
            </a:r>
          </a:p>
          <a:p>
            <a:r>
              <a:rPr lang="nl-NL" sz="2000" dirty="0"/>
              <a:t>Componenten hebben eigenschappen. Voorbeelden ecosysteem: </a:t>
            </a:r>
          </a:p>
          <a:p>
            <a:pPr lvl="1"/>
            <a:r>
              <a:rPr lang="nl-NL" sz="1800" dirty="0"/>
              <a:t>Biomassa, reproductiesnelheid, pH, fosfaatgehalte</a:t>
            </a:r>
          </a:p>
          <a:p>
            <a:r>
              <a:rPr lang="nl-NL" sz="2000" dirty="0"/>
              <a:t>Elk systeem heeft een </a:t>
            </a:r>
            <a:r>
              <a:rPr lang="nl-NL" sz="2000" b="1" dirty="0"/>
              <a:t>toestand</a:t>
            </a:r>
            <a:r>
              <a:rPr lang="nl-NL" sz="2000" dirty="0"/>
              <a:t>: de waarde van de eigenschappen van de componenten </a:t>
            </a:r>
            <a:r>
              <a:rPr lang="nl-NL" sz="2000" i="1" dirty="0"/>
              <a:t>op een bepaald tijdstip</a:t>
            </a:r>
            <a:r>
              <a:rPr lang="nl-NL" sz="2000" dirty="0"/>
              <a:t>.</a:t>
            </a:r>
            <a:br>
              <a:rPr lang="nl-NL" sz="2000" dirty="0"/>
            </a:br>
            <a:r>
              <a:rPr lang="nl-NL" sz="2000" dirty="0"/>
              <a:t>De toestand van een systeem kan door interne- of externe interacties (</a:t>
            </a:r>
            <a:r>
              <a:rPr lang="nl-NL" sz="2000" b="1" dirty="0"/>
              <a:t>proces</a:t>
            </a:r>
            <a:r>
              <a:rPr lang="nl-NL" sz="2000" dirty="0"/>
              <a:t>) veranderen (</a:t>
            </a:r>
            <a:r>
              <a:rPr lang="nl-NL" sz="2000" b="1" dirty="0"/>
              <a:t>dynamiek</a:t>
            </a:r>
            <a:r>
              <a:rPr lang="nl-NL" sz="2000" dirty="0"/>
              <a:t>).</a:t>
            </a:r>
          </a:p>
          <a:p>
            <a:r>
              <a:rPr lang="nl-NL" sz="2000" dirty="0"/>
              <a:t>De componenten binnen een systeem staan in wisselwerking met elkaar. Deze </a:t>
            </a:r>
            <a:r>
              <a:rPr lang="nl-NL" sz="2000" b="1" dirty="0"/>
              <a:t>relaties</a:t>
            </a:r>
            <a:r>
              <a:rPr lang="nl-NL" sz="2000" dirty="0"/>
              <a:t> kunnen lineair (oorzaak-gevolg </a:t>
            </a:r>
            <a:r>
              <a:rPr lang="nl-NL" sz="2000" b="1" dirty="0"/>
              <a:t>interactie</a:t>
            </a:r>
            <a:r>
              <a:rPr lang="nl-NL" sz="2000" dirty="0"/>
              <a:t>) of complex (interacties met terugkoppelingen) zijn. Voorbeelden ecosysteem: </a:t>
            </a:r>
          </a:p>
          <a:p>
            <a:pPr lvl="1"/>
            <a:r>
              <a:rPr lang="nl-NL" sz="1800" dirty="0"/>
              <a:t>Insect bestuift plant</a:t>
            </a:r>
          </a:p>
          <a:p>
            <a:pPr lvl="1"/>
            <a:r>
              <a:rPr lang="nl-NL" sz="1800" dirty="0"/>
              <a:t>Plant geeft voedsel aan insect</a:t>
            </a:r>
          </a:p>
          <a:p>
            <a:r>
              <a:rPr lang="nl-NL" sz="2000" dirty="0"/>
              <a:t>Een systeem is afgebakend ten opzichte van de buitenwereld (systeemgrens), maar </a:t>
            </a:r>
            <a:r>
              <a:rPr lang="nl-NL" sz="2000" b="1" dirty="0"/>
              <a:t>open systemen </a:t>
            </a:r>
            <a:r>
              <a:rPr lang="nl-NL" sz="2000" dirty="0"/>
              <a:t>kunnen wel interactie (</a:t>
            </a:r>
            <a:r>
              <a:rPr lang="nl-NL" sz="2000" b="1" dirty="0"/>
              <a:t>input, output</a:t>
            </a:r>
            <a:r>
              <a:rPr lang="nl-NL" sz="2000" dirty="0"/>
              <a:t>) met de buitenwereld hebben. </a:t>
            </a:r>
            <a:r>
              <a:rPr lang="nl-NL" sz="2000" b="1" dirty="0"/>
              <a:t>Gesloten systemen </a:t>
            </a:r>
            <a:r>
              <a:rPr lang="nl-NL" sz="2000" dirty="0"/>
              <a:t>niet: alleen interne dynamiek.</a:t>
            </a:r>
          </a:p>
          <a:p>
            <a:endParaRPr lang="nl-NL" sz="2000" dirty="0"/>
          </a:p>
        </p:txBody>
      </p:sp>
    </p:spTree>
    <p:extLst>
      <p:ext uri="{BB962C8B-B14F-4D97-AF65-F5344CB8AC3E}">
        <p14:creationId xmlns:p14="http://schemas.microsoft.com/office/powerpoint/2010/main" val="17755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24D8D-08D6-F422-6C7B-3D2783B62A03}"/>
              </a:ext>
            </a:extLst>
          </p:cNvPr>
          <p:cNvSpPr>
            <a:spLocks noGrp="1"/>
          </p:cNvSpPr>
          <p:nvPr>
            <p:ph type="title"/>
          </p:nvPr>
        </p:nvSpPr>
        <p:spPr>
          <a:xfrm>
            <a:off x="2592925" y="624110"/>
            <a:ext cx="8911687" cy="852622"/>
          </a:xfrm>
        </p:spPr>
        <p:txBody>
          <a:bodyPr/>
          <a:lstStyle/>
          <a:p>
            <a:pPr algn="r"/>
            <a:r>
              <a:rPr lang="nl-NL" dirty="0"/>
              <a:t>Wat is een systeem? (3)</a:t>
            </a:r>
          </a:p>
        </p:txBody>
      </p:sp>
      <p:sp>
        <p:nvSpPr>
          <p:cNvPr id="3" name="Tijdelijke aanduiding voor inhoud 2">
            <a:extLst>
              <a:ext uri="{FF2B5EF4-FFF2-40B4-BE49-F238E27FC236}">
                <a16:creationId xmlns:a16="http://schemas.microsoft.com/office/drawing/2014/main" id="{A371E4A4-4F84-648A-3E99-B6DD7300E7F2}"/>
              </a:ext>
            </a:extLst>
          </p:cNvPr>
          <p:cNvSpPr>
            <a:spLocks noGrp="1"/>
          </p:cNvSpPr>
          <p:nvPr>
            <p:ph idx="1"/>
          </p:nvPr>
        </p:nvSpPr>
        <p:spPr>
          <a:xfrm>
            <a:off x="1947463" y="1628317"/>
            <a:ext cx="9557149" cy="4282905"/>
          </a:xfrm>
        </p:spPr>
        <p:txBody>
          <a:bodyPr>
            <a:normAutofit fontScale="92500" lnSpcReduction="20000"/>
          </a:bodyPr>
          <a:lstStyle/>
          <a:p>
            <a:r>
              <a:rPr lang="nl-NL" sz="2000" dirty="0"/>
              <a:t>Veel systemen </a:t>
            </a:r>
            <a:r>
              <a:rPr lang="nl-NL" sz="2000" dirty="0">
                <a:effectLst/>
              </a:rPr>
              <a:t>streven naar een </a:t>
            </a:r>
            <a:r>
              <a:rPr lang="nl-NL" sz="2000" b="1" dirty="0">
                <a:effectLst/>
              </a:rPr>
              <a:t>evenwichtstoestand </a:t>
            </a:r>
            <a:r>
              <a:rPr lang="nl-NL" sz="2000" dirty="0">
                <a:effectLst/>
              </a:rPr>
              <a:t>(homeostase). Dit kan betekenen dat het systeem mechanismen heeft om zichzelf aan te passen bij verstorende input (</a:t>
            </a:r>
            <a:r>
              <a:rPr lang="nl-NL" sz="2000" b="1" dirty="0">
                <a:effectLst/>
              </a:rPr>
              <a:t>zelfregulatie</a:t>
            </a:r>
            <a:r>
              <a:rPr lang="nl-NL" sz="2000" dirty="0">
                <a:effectLst/>
              </a:rPr>
              <a:t>). Voorbeeld:</a:t>
            </a:r>
          </a:p>
          <a:p>
            <a:pPr lvl="1"/>
            <a:r>
              <a:rPr lang="nl-NL" sz="1800" dirty="0">
                <a:effectLst/>
              </a:rPr>
              <a:t>Climax vegetatie</a:t>
            </a:r>
          </a:p>
          <a:p>
            <a:r>
              <a:rPr lang="nl-NL" sz="2000" dirty="0">
                <a:effectLst/>
              </a:rPr>
              <a:t>Complexere systemen, met veel </a:t>
            </a:r>
            <a:r>
              <a:rPr lang="nl-NL" sz="2000" b="1" dirty="0">
                <a:effectLst/>
              </a:rPr>
              <a:t>negatieve terugkoppeling</a:t>
            </a:r>
            <a:r>
              <a:rPr lang="nl-NL" sz="2000" dirty="0">
                <a:effectLst/>
              </a:rPr>
              <a:t>, hebben een stabielere evenwichtstoestand dan systemen met alleen oorzaak-gevolg-relaties.</a:t>
            </a:r>
          </a:p>
          <a:p>
            <a:r>
              <a:rPr lang="nl-NL" sz="2000" dirty="0">
                <a:effectLst/>
              </a:rPr>
              <a:t>Systemen met </a:t>
            </a:r>
            <a:r>
              <a:rPr lang="nl-NL" sz="2000" b="1" dirty="0">
                <a:effectLst/>
              </a:rPr>
              <a:t>positieve terugkoppeling </a:t>
            </a:r>
            <a:r>
              <a:rPr lang="nl-NL" sz="2000" dirty="0">
                <a:effectLst/>
              </a:rPr>
              <a:t>kunnen snel ontsporen: na het overschrijden van een </a:t>
            </a:r>
            <a:r>
              <a:rPr lang="nl-NL" sz="2000" b="1" dirty="0">
                <a:effectLst/>
              </a:rPr>
              <a:t>kantelpunt</a:t>
            </a:r>
            <a:r>
              <a:rPr lang="nl-NL" sz="2000" dirty="0">
                <a:effectLst/>
              </a:rPr>
              <a:t> wordt een nieuwe evenwichtstoestand bereikt die substantieel afwijkt van de oude. (Of het systeem ontploft) </a:t>
            </a:r>
          </a:p>
          <a:p>
            <a:r>
              <a:rPr lang="nl-NL" sz="2000" dirty="0"/>
              <a:t>Complexe systemen kunnen </a:t>
            </a:r>
            <a:r>
              <a:rPr lang="nl-NL" sz="2000" b="1" dirty="0" err="1"/>
              <a:t>emergentie</a:t>
            </a:r>
            <a:r>
              <a:rPr lang="nl-NL" sz="2000" dirty="0"/>
              <a:t> vertonen: </a:t>
            </a:r>
            <a:r>
              <a:rPr lang="nl-NL" sz="2000" dirty="0">
                <a:effectLst/>
              </a:rPr>
              <a:t>het geheel is meer dan de som der delen. Het systeem heeft eigenschappen die niet aan één of enkele componenten te koppelen zijn. Voorbeeld ecosysteem:</a:t>
            </a:r>
          </a:p>
          <a:p>
            <a:pPr lvl="1"/>
            <a:r>
              <a:rPr lang="nl-NL" sz="1800" dirty="0"/>
              <a:t>Door mensen ervaren schoonheid</a:t>
            </a:r>
          </a:p>
        </p:txBody>
      </p:sp>
    </p:spTree>
    <p:extLst>
      <p:ext uri="{BB962C8B-B14F-4D97-AF65-F5344CB8AC3E}">
        <p14:creationId xmlns:p14="http://schemas.microsoft.com/office/powerpoint/2010/main" val="833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B3B75-070F-4C4B-5A32-9828A9853C2E}"/>
              </a:ext>
            </a:extLst>
          </p:cNvPr>
          <p:cNvSpPr>
            <a:spLocks noGrp="1"/>
          </p:cNvSpPr>
          <p:nvPr>
            <p:ph type="title"/>
          </p:nvPr>
        </p:nvSpPr>
        <p:spPr>
          <a:xfrm>
            <a:off x="2039063" y="624110"/>
            <a:ext cx="9465549" cy="686367"/>
          </a:xfrm>
        </p:spPr>
        <p:txBody>
          <a:bodyPr>
            <a:normAutofit/>
          </a:bodyPr>
          <a:lstStyle/>
          <a:p>
            <a:r>
              <a:rPr lang="nl-NL" sz="3200" dirty="0"/>
              <a:t>Eenvoudig systeem: emmer water met stenen</a:t>
            </a:r>
          </a:p>
        </p:txBody>
      </p:sp>
      <p:pic>
        <p:nvPicPr>
          <p:cNvPr id="7" name="Tijdelijke aanduiding voor inhoud 6">
            <a:extLst>
              <a:ext uri="{FF2B5EF4-FFF2-40B4-BE49-F238E27FC236}">
                <a16:creationId xmlns:a16="http://schemas.microsoft.com/office/drawing/2014/main" id="{73265268-988D-6619-5E58-13E4EA14F8DC}"/>
              </a:ext>
            </a:extLst>
          </p:cNvPr>
          <p:cNvPicPr>
            <a:picLocks noGrp="1" noChangeAspect="1"/>
          </p:cNvPicPr>
          <p:nvPr>
            <p:ph idx="1"/>
          </p:nvPr>
        </p:nvPicPr>
        <p:blipFill>
          <a:blip r:embed="rId3"/>
          <a:stretch>
            <a:fillRect/>
          </a:stretch>
        </p:blipFill>
        <p:spPr bwMode="auto">
          <a:xfrm>
            <a:off x="1676400" y="1720840"/>
            <a:ext cx="4389997"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45569DCA-8AB8-EB72-23B6-C308A4046A78}"/>
              </a:ext>
            </a:extLst>
          </p:cNvPr>
          <p:cNvSpPr txBox="1"/>
          <p:nvPr/>
        </p:nvSpPr>
        <p:spPr>
          <a:xfrm>
            <a:off x="6536635" y="1720840"/>
            <a:ext cx="5655365" cy="3416320"/>
          </a:xfrm>
          <a:prstGeom prst="rect">
            <a:avLst/>
          </a:prstGeom>
          <a:noFill/>
        </p:spPr>
        <p:txBody>
          <a:bodyPr wrap="square" rtlCol="0">
            <a:spAutoFit/>
          </a:bodyPr>
          <a:lstStyle/>
          <a:p>
            <a:pPr marL="285750" indent="-285750">
              <a:buFont typeface="Arial" panose="020B0604020202020204" pitchFamily="34" charset="0"/>
              <a:buChar char="•"/>
            </a:pPr>
            <a:r>
              <a:rPr lang="nl-NL" dirty="0"/>
              <a:t>Systeemgrens: emmer</a:t>
            </a:r>
          </a:p>
          <a:p>
            <a:pPr marL="285750" indent="-285750">
              <a:buFont typeface="Arial" panose="020B0604020202020204" pitchFamily="34" charset="0"/>
              <a:buChar char="•"/>
            </a:pPr>
            <a:r>
              <a:rPr lang="nl-NL" dirty="0"/>
              <a:t>Componenten: water, stenen</a:t>
            </a:r>
          </a:p>
          <a:p>
            <a:pPr marL="285750" indent="-285750">
              <a:buFont typeface="Arial" panose="020B0604020202020204" pitchFamily="34" charset="0"/>
              <a:buChar char="•"/>
            </a:pPr>
            <a:r>
              <a:rPr lang="nl-NL" dirty="0"/>
              <a:t>(Evenwichts-) toestand: </a:t>
            </a:r>
          </a:p>
          <a:p>
            <a:pPr marL="742950" lvl="1" indent="-285750">
              <a:buFont typeface="Arial" panose="020B0604020202020204" pitchFamily="34" charset="0"/>
              <a:buChar char="•"/>
            </a:pPr>
            <a:r>
              <a:rPr lang="nl-NL" dirty="0"/>
              <a:t>Aantal stenen</a:t>
            </a:r>
          </a:p>
          <a:p>
            <a:pPr marL="742950" lvl="1" indent="-285750">
              <a:buFont typeface="Arial" panose="020B0604020202020204" pitchFamily="34" charset="0"/>
              <a:buChar char="•"/>
            </a:pPr>
            <a:r>
              <a:rPr lang="nl-NL" dirty="0"/>
              <a:t>Hoe hoog staat het water</a:t>
            </a:r>
          </a:p>
          <a:p>
            <a:endParaRPr lang="nl-NL" dirty="0"/>
          </a:p>
          <a:p>
            <a:r>
              <a:rPr lang="nl-NL" dirty="0"/>
              <a:t>Als er een steen ingegooid wordt (input):</a:t>
            </a:r>
          </a:p>
          <a:p>
            <a:pPr marL="285750" indent="-285750">
              <a:buFont typeface="Arial" panose="020B0604020202020204" pitchFamily="34" charset="0"/>
              <a:buChar char="•"/>
            </a:pPr>
            <a:r>
              <a:rPr lang="nl-NL" dirty="0"/>
              <a:t>Eerst turbulentie (chaotische toestand)</a:t>
            </a:r>
          </a:p>
          <a:p>
            <a:pPr marL="285750" indent="-285750">
              <a:buFont typeface="Arial" panose="020B0604020202020204" pitchFamily="34" charset="0"/>
              <a:buChar char="•"/>
            </a:pPr>
            <a:r>
              <a:rPr lang="nl-NL" dirty="0"/>
              <a:t>Dan nieuw evenwicht: aantal stenen toegenomen en het water staat hoger (relatie)</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96527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fade">
                                      <p:cBhvr>
                                        <p:cTn id="3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F1BA6-F136-6F85-35CF-08A42C3E9FB4}"/>
              </a:ext>
            </a:extLst>
          </p:cNvPr>
          <p:cNvSpPr>
            <a:spLocks noGrp="1"/>
          </p:cNvSpPr>
          <p:nvPr>
            <p:ph type="title"/>
          </p:nvPr>
        </p:nvSpPr>
        <p:spPr/>
        <p:txBody>
          <a:bodyPr/>
          <a:lstStyle/>
          <a:p>
            <a:r>
              <a:rPr lang="nl-NL" dirty="0"/>
              <a:t>Wat is een model?</a:t>
            </a:r>
          </a:p>
        </p:txBody>
      </p:sp>
      <p:sp>
        <p:nvSpPr>
          <p:cNvPr id="3" name="Tijdelijke aanduiding voor inhoud 2">
            <a:extLst>
              <a:ext uri="{FF2B5EF4-FFF2-40B4-BE49-F238E27FC236}">
                <a16:creationId xmlns:a16="http://schemas.microsoft.com/office/drawing/2014/main" id="{C57592D9-599D-CE52-7529-1542932B3CC7}"/>
              </a:ext>
            </a:extLst>
          </p:cNvPr>
          <p:cNvSpPr>
            <a:spLocks noGrp="1"/>
          </p:cNvSpPr>
          <p:nvPr>
            <p:ph idx="1"/>
          </p:nvPr>
        </p:nvSpPr>
        <p:spPr>
          <a:xfrm>
            <a:off x="2589212" y="1449023"/>
            <a:ext cx="8915400" cy="3777622"/>
          </a:xfrm>
        </p:spPr>
        <p:txBody>
          <a:bodyPr/>
          <a:lstStyle/>
          <a:p>
            <a:r>
              <a:rPr lang="nl-NL" dirty="0"/>
              <a:t>Een model is </a:t>
            </a:r>
            <a:r>
              <a:rPr lang="nl-NL" b="1" dirty="0"/>
              <a:t>vereenvoudigde afbeelding </a:t>
            </a:r>
            <a:r>
              <a:rPr lang="nl-NL" dirty="0"/>
              <a:t>van een in werkelijkheid bestaand (complex) systeem.</a:t>
            </a:r>
          </a:p>
        </p:txBody>
      </p:sp>
      <p:pic>
        <p:nvPicPr>
          <p:cNvPr id="5" name="Afbeelding 4">
            <a:extLst>
              <a:ext uri="{FF2B5EF4-FFF2-40B4-BE49-F238E27FC236}">
                <a16:creationId xmlns:a16="http://schemas.microsoft.com/office/drawing/2014/main" id="{2038AA98-DB13-0581-5BD5-835D90BAE871}"/>
              </a:ext>
            </a:extLst>
          </p:cNvPr>
          <p:cNvPicPr>
            <a:picLocks noChangeAspect="1"/>
          </p:cNvPicPr>
          <p:nvPr/>
        </p:nvPicPr>
        <p:blipFill>
          <a:blip r:embed="rId3"/>
          <a:stretch>
            <a:fillRect/>
          </a:stretch>
        </p:blipFill>
        <p:spPr>
          <a:xfrm>
            <a:off x="3546987" y="2421012"/>
            <a:ext cx="4943680" cy="4175232"/>
          </a:xfrm>
          <a:prstGeom prst="rect">
            <a:avLst/>
          </a:prstGeom>
          <a:ln>
            <a:solidFill>
              <a:schemeClr val="accent1">
                <a:shade val="15000"/>
              </a:schemeClr>
            </a:solidFill>
          </a:ln>
        </p:spPr>
      </p:pic>
    </p:spTree>
    <p:extLst>
      <p:ext uri="{BB962C8B-B14F-4D97-AF65-F5344CB8AC3E}">
        <p14:creationId xmlns:p14="http://schemas.microsoft.com/office/powerpoint/2010/main" val="119004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86B9A-39DC-45AA-CD94-66DB03BFBE1A}"/>
              </a:ext>
            </a:extLst>
          </p:cNvPr>
          <p:cNvSpPr>
            <a:spLocks noGrp="1"/>
          </p:cNvSpPr>
          <p:nvPr>
            <p:ph type="title"/>
          </p:nvPr>
        </p:nvSpPr>
        <p:spPr/>
        <p:txBody>
          <a:bodyPr/>
          <a:lstStyle/>
          <a:p>
            <a:r>
              <a:rPr lang="nl-NL" dirty="0"/>
              <a:t>Doel van een model</a:t>
            </a:r>
          </a:p>
        </p:txBody>
      </p:sp>
      <p:sp>
        <p:nvSpPr>
          <p:cNvPr id="3" name="Tijdelijke aanduiding voor inhoud 2">
            <a:extLst>
              <a:ext uri="{FF2B5EF4-FFF2-40B4-BE49-F238E27FC236}">
                <a16:creationId xmlns:a16="http://schemas.microsoft.com/office/drawing/2014/main" id="{0470E472-03C9-7E04-45CA-E287F387EF75}"/>
              </a:ext>
            </a:extLst>
          </p:cNvPr>
          <p:cNvSpPr>
            <a:spLocks noGrp="1"/>
          </p:cNvSpPr>
          <p:nvPr>
            <p:ph idx="1"/>
          </p:nvPr>
        </p:nvSpPr>
        <p:spPr>
          <a:xfrm>
            <a:off x="2592925" y="1574961"/>
            <a:ext cx="8915400" cy="4258025"/>
          </a:xfrm>
        </p:spPr>
        <p:txBody>
          <a:bodyPr>
            <a:normAutofit/>
          </a:bodyPr>
          <a:lstStyle/>
          <a:p>
            <a:pPr marL="0" indent="0">
              <a:buNone/>
            </a:pPr>
            <a:r>
              <a:rPr lang="nl-NL" dirty="0"/>
              <a:t>Een model wordt altijd gemaakt met een bepaald doel voor ogen.</a:t>
            </a:r>
          </a:p>
          <a:p>
            <a:pPr marL="0" indent="0">
              <a:buNone/>
            </a:pPr>
            <a:r>
              <a:rPr lang="nl-NL" dirty="0"/>
              <a:t>Het doel bepaalt in belangrijke mate hoe het systeem </a:t>
            </a:r>
            <a:r>
              <a:rPr lang="nl-NL" b="1" dirty="0"/>
              <a:t>vereenvoudigd</a:t>
            </a:r>
            <a:r>
              <a:rPr lang="nl-NL" dirty="0"/>
              <a:t> moet worden:</a:t>
            </a:r>
          </a:p>
          <a:p>
            <a:r>
              <a:rPr lang="nl-NL" dirty="0"/>
              <a:t>Wat de doelvariabelen (gewenste output) zijn</a:t>
            </a:r>
          </a:p>
          <a:p>
            <a:r>
              <a:rPr lang="nl-NL" dirty="0"/>
              <a:t>Welke componenten (toestandsvariabelen) meegenomen/weggelaten worden</a:t>
            </a:r>
          </a:p>
          <a:p>
            <a:r>
              <a:rPr lang="nl-NL" dirty="0"/>
              <a:t>Welke relaties worden meegenomen/weggelaten</a:t>
            </a:r>
          </a:p>
          <a:p>
            <a:r>
              <a:rPr lang="nl-NL" dirty="0"/>
              <a:t>Welke input relevant is</a:t>
            </a:r>
          </a:p>
          <a:p>
            <a:pPr lvl="1"/>
            <a:r>
              <a:rPr lang="nl-NL" sz="1400" dirty="0"/>
              <a:t>Stuurvariabelen: input onder controle van </a:t>
            </a:r>
            <a:br>
              <a:rPr lang="nl-NL" sz="1400" dirty="0"/>
            </a:br>
            <a:r>
              <a:rPr lang="nl-NL" sz="1400" dirty="0"/>
              <a:t>de systeemeigenaar/beheerder/onderzoeker</a:t>
            </a:r>
          </a:p>
          <a:p>
            <a:pPr lvl="1"/>
            <a:r>
              <a:rPr lang="nl-NL" sz="1400" dirty="0"/>
              <a:t>Parameters: input niet onder controle van </a:t>
            </a:r>
            <a:br>
              <a:rPr lang="nl-NL" sz="1400" dirty="0"/>
            </a:br>
            <a:r>
              <a:rPr lang="nl-NL" sz="1400" dirty="0"/>
              <a:t>de systeemeigenaar/beheerder /onderzoeker</a:t>
            </a:r>
          </a:p>
          <a:p>
            <a:endParaRPr lang="nl-NL" sz="1600" dirty="0"/>
          </a:p>
          <a:p>
            <a:endParaRPr lang="nl-NL" dirty="0"/>
          </a:p>
        </p:txBody>
      </p:sp>
    </p:spTree>
    <p:extLst>
      <p:ext uri="{BB962C8B-B14F-4D97-AF65-F5344CB8AC3E}">
        <p14:creationId xmlns:p14="http://schemas.microsoft.com/office/powerpoint/2010/main" val="3831648512"/>
      </p:ext>
    </p:extLst>
  </p:cSld>
  <p:clrMapOvr>
    <a:masterClrMapping/>
  </p:clrMapOvr>
</p:sld>
</file>

<file path=ppt/theme/theme1.xml><?xml version="1.0" encoding="utf-8"?>
<a:theme xmlns:a="http://schemas.openxmlformats.org/drawingml/2006/main" name="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0</TotalTime>
  <Words>1795</Words>
  <Application>Microsoft Office PowerPoint</Application>
  <PresentationFormat>Breedbeeld</PresentationFormat>
  <Paragraphs>229</Paragraphs>
  <Slides>18</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Aptos</vt:lpstr>
      <vt:lpstr>Arial</vt:lpstr>
      <vt:lpstr>Century Gothic</vt:lpstr>
      <vt:lpstr>Segoe UI Variable Small</vt:lpstr>
      <vt:lpstr>Wingdings 3</vt:lpstr>
      <vt:lpstr>Sliert</vt:lpstr>
      <vt:lpstr>Ecosysteem en vegetatie</vt:lpstr>
      <vt:lpstr>Inhoud</vt:lpstr>
      <vt:lpstr>Voorbeelden van systemen</vt:lpstr>
      <vt:lpstr>Wat is een systeem? (1)</vt:lpstr>
      <vt:lpstr>Wat is een systeem? (2)</vt:lpstr>
      <vt:lpstr>Wat is een systeem? (3)</vt:lpstr>
      <vt:lpstr>Eenvoudig systeem: emmer water met stenen</vt:lpstr>
      <vt:lpstr>Wat is een model?</vt:lpstr>
      <vt:lpstr>Doel van een model</vt:lpstr>
      <vt:lpstr>Model van een systeem</vt:lpstr>
      <vt:lpstr>Soorten modellen</vt:lpstr>
      <vt:lpstr>Systeem en Model Aarde</vt:lpstr>
      <vt:lpstr>Belang van ecologische modellen </vt:lpstr>
      <vt:lpstr>Beschrijvend model Bosmodel</vt:lpstr>
      <vt:lpstr>Vegetatie</vt:lpstr>
      <vt:lpstr>Beschrijvend model HET DYNAMISCHE SAMENSPEL VAN RIVIEREN EN OEVERVEGETATIE</vt:lpstr>
      <vt:lpstr>Vragen voor ons onderzoek</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 den Boer</dc:creator>
  <cp:lastModifiedBy>Johan den Boer</cp:lastModifiedBy>
  <cp:revision>29</cp:revision>
  <dcterms:created xsi:type="dcterms:W3CDTF">2025-02-01T20:58:03Z</dcterms:created>
  <dcterms:modified xsi:type="dcterms:W3CDTF">2025-02-17T14:01:35Z</dcterms:modified>
</cp:coreProperties>
</file>