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  <p:sldMasterId id="2147483747" r:id="rId2"/>
  </p:sldMasterIdLst>
  <p:notesMasterIdLst>
    <p:notesMasterId r:id="rId75"/>
  </p:notesMasterIdLst>
  <p:sldIdLst>
    <p:sldId id="256" r:id="rId3"/>
    <p:sldId id="257" r:id="rId4"/>
    <p:sldId id="272" r:id="rId5"/>
    <p:sldId id="258" r:id="rId6"/>
    <p:sldId id="341" r:id="rId7"/>
    <p:sldId id="259" r:id="rId8"/>
    <p:sldId id="261" r:id="rId9"/>
    <p:sldId id="309" r:id="rId10"/>
    <p:sldId id="298" r:id="rId11"/>
    <p:sldId id="264" r:id="rId12"/>
    <p:sldId id="299" r:id="rId13"/>
    <p:sldId id="290" r:id="rId14"/>
    <p:sldId id="266" r:id="rId15"/>
    <p:sldId id="278" r:id="rId16"/>
    <p:sldId id="271" r:id="rId17"/>
    <p:sldId id="334" r:id="rId18"/>
    <p:sldId id="363" r:id="rId19"/>
    <p:sldId id="364" r:id="rId20"/>
    <p:sldId id="331" r:id="rId21"/>
    <p:sldId id="332" r:id="rId22"/>
    <p:sldId id="333" r:id="rId23"/>
    <p:sldId id="342" r:id="rId24"/>
    <p:sldId id="320" r:id="rId25"/>
    <p:sldId id="356" r:id="rId26"/>
    <p:sldId id="265" r:id="rId27"/>
    <p:sldId id="283" r:id="rId28"/>
    <p:sldId id="287" r:id="rId29"/>
    <p:sldId id="355" r:id="rId30"/>
    <p:sldId id="352" r:id="rId31"/>
    <p:sldId id="350" r:id="rId32"/>
    <p:sldId id="280" r:id="rId33"/>
    <p:sldId id="279" r:id="rId34"/>
    <p:sldId id="282" r:id="rId35"/>
    <p:sldId id="351" r:id="rId36"/>
    <p:sldId id="345" r:id="rId37"/>
    <p:sldId id="305" r:id="rId38"/>
    <p:sldId id="306" r:id="rId39"/>
    <p:sldId id="335" r:id="rId40"/>
    <p:sldId id="357" r:id="rId41"/>
    <p:sldId id="346" r:id="rId42"/>
    <p:sldId id="338" r:id="rId43"/>
    <p:sldId id="358" r:id="rId44"/>
    <p:sldId id="340" r:id="rId45"/>
    <p:sldId id="347" r:id="rId46"/>
    <p:sldId id="354" r:id="rId47"/>
    <p:sldId id="323" r:id="rId48"/>
    <p:sldId id="353" r:id="rId49"/>
    <p:sldId id="324" r:id="rId50"/>
    <p:sldId id="325" r:id="rId51"/>
    <p:sldId id="326" r:id="rId52"/>
    <p:sldId id="327" r:id="rId53"/>
    <p:sldId id="348" r:id="rId54"/>
    <p:sldId id="317" r:id="rId55"/>
    <p:sldId id="318" r:id="rId56"/>
    <p:sldId id="319" r:id="rId57"/>
    <p:sldId id="302" r:id="rId58"/>
    <p:sldId id="303" r:id="rId59"/>
    <p:sldId id="304" r:id="rId60"/>
    <p:sldId id="349" r:id="rId61"/>
    <p:sldId id="328" r:id="rId62"/>
    <p:sldId id="329" r:id="rId63"/>
    <p:sldId id="344" r:id="rId64"/>
    <p:sldId id="359" r:id="rId65"/>
    <p:sldId id="336" r:id="rId66"/>
    <p:sldId id="337" r:id="rId67"/>
    <p:sldId id="360" r:id="rId68"/>
    <p:sldId id="361" r:id="rId69"/>
    <p:sldId id="270" r:id="rId70"/>
    <p:sldId id="275" r:id="rId71"/>
    <p:sldId id="273" r:id="rId72"/>
    <p:sldId id="365" r:id="rId73"/>
    <p:sldId id="362" r:id="rId74"/>
  </p:sldIdLst>
  <p:sldSz cx="10080625" cy="7559675"/>
  <p:notesSz cx="7559675" cy="1069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17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EEF4E8"/>
    <a:srgbClr val="FFFF99"/>
    <a:srgbClr val="FDFEFC"/>
    <a:srgbClr val="2C3C43"/>
    <a:srgbClr val="4A65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6" autoAdjust="0"/>
    <p:restoredTop sz="75618" autoAdjust="0"/>
  </p:normalViewPr>
  <p:slideViewPr>
    <p:cSldViewPr snapToGrid="0" showGuides="1">
      <p:cViewPr varScale="1">
        <p:scale>
          <a:sx n="78" d="100"/>
          <a:sy n="78" d="100"/>
        </p:scale>
        <p:origin x="1488" y="102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-5008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358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body"/>
          </p:nvPr>
        </p:nvSpPr>
        <p:spPr>
          <a:xfrm>
            <a:off x="720000" y="4680000"/>
            <a:ext cx="6120000" cy="5040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de-D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Klik om het formaat van de notities te bewerken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32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&lt;koptekst&gt;</a:t>
            </a:r>
          </a:p>
        </p:txBody>
      </p:sp>
      <p:sp>
        <p:nvSpPr>
          <p:cNvPr id="44" name="PlaceHolder 3"/>
          <p:cNvSpPr>
            <a:spLocks noGrp="1"/>
          </p:cNvSpPr>
          <p:nvPr>
            <p:ph type="dt"/>
          </p:nvPr>
        </p:nvSpPr>
        <p:spPr>
          <a:xfrm>
            <a:off x="4279320" y="0"/>
            <a:ext cx="328032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&lt;datum/tijd&gt;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32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&lt;voettekst&gt;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sldNum"/>
          </p:nvPr>
        </p:nvSpPr>
        <p:spPr>
          <a:xfrm>
            <a:off x="4279320" y="10157400"/>
            <a:ext cx="328032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C1ECF9C9-36A0-4DE0-9428-68E5918C00A9}" type="slidenum"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‹nr.›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/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207000"/>
            <a:ext cx="6120000" cy="4513000"/>
          </a:xfrm>
        </p:spPr>
        <p:txBody>
          <a:bodyPr/>
          <a:lstStyle/>
          <a:p>
            <a:r>
              <a:rPr lang="nl-NL" dirty="0" err="1"/>
              <a:t>Openingsdia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1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19419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r>
              <a:rPr lang="en-GB" dirty="0"/>
              <a:t>Oude </a:t>
            </a:r>
            <a:r>
              <a:rPr lang="en-GB" dirty="0" err="1"/>
              <a:t>tweezaadlobbigen</a:t>
            </a:r>
            <a:r>
              <a:rPr lang="en-GB" dirty="0"/>
              <a:t> </a:t>
            </a:r>
            <a:r>
              <a:rPr lang="en-GB" dirty="0" err="1"/>
              <a:t>waren</a:t>
            </a:r>
            <a:r>
              <a:rPr lang="en-GB" dirty="0"/>
              <a:t> de </a:t>
            </a:r>
            <a:r>
              <a:rPr lang="en-GB" dirty="0" err="1"/>
              <a:t>dicotylen</a:t>
            </a:r>
            <a:r>
              <a:rPr lang="en-GB" dirty="0"/>
              <a:t>. Nu </a:t>
            </a:r>
            <a:r>
              <a:rPr lang="en-GB" dirty="0" err="1"/>
              <a:t>vervallen</a:t>
            </a:r>
            <a:r>
              <a:rPr lang="en-GB" dirty="0"/>
              <a:t>. https://nl.wikipedia.org/wiki/Tweezaadlobbigen</a:t>
            </a:r>
          </a:p>
          <a:p>
            <a:r>
              <a:rPr lang="nl-NL" dirty="0"/>
              <a:t>https://nl.wikipedia.org/wiki/Grote_kattenstaart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G</a:t>
            </a:r>
            <a:r>
              <a:rPr lang="nl-NL" dirty="0" err="1"/>
              <a:t>rote</a:t>
            </a:r>
            <a:r>
              <a:rPr lang="nl-NL" dirty="0"/>
              <a:t> kattenstaart is bij ons vooral bekend van oevervegetaties. Op de foto echter in een vochtige duinvallei. Een voorbeeld van een plant die in meerdere vegetatie-typen voor kan komen.</a:t>
            </a:r>
          </a:p>
          <a:p>
            <a:endParaRPr lang="nl-NL" dirty="0"/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10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54988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r>
              <a:rPr lang="nl-NL" dirty="0"/>
              <a:t>http://www.onezoom.org/life/@Embryophyta=56610?vis=spiral#x711,y269,w0.6354</a:t>
            </a:r>
          </a:p>
          <a:p>
            <a:endParaRPr lang="en-GB" dirty="0"/>
          </a:p>
          <a:p>
            <a:r>
              <a:rPr lang="en-GB" dirty="0"/>
              <a:t>I</a:t>
            </a:r>
            <a:r>
              <a:rPr lang="nl-NL" dirty="0" err="1"/>
              <a:t>nzoomen</a:t>
            </a:r>
            <a:r>
              <a:rPr lang="nl-NL" dirty="0"/>
              <a:t> naar de Kattenstaart:</a:t>
            </a:r>
          </a:p>
          <a:p>
            <a:r>
              <a:rPr lang="en-GB" dirty="0"/>
              <a:t>Land plants</a:t>
            </a:r>
          </a:p>
          <a:p>
            <a:r>
              <a:rPr lang="en-GB" dirty="0"/>
              <a:t>Vascular plants</a:t>
            </a:r>
          </a:p>
          <a:p>
            <a:r>
              <a:rPr lang="en-GB" dirty="0"/>
              <a:t>S</a:t>
            </a:r>
            <a:r>
              <a:rPr lang="nl-NL" dirty="0"/>
              <a:t>eed </a:t>
            </a:r>
            <a:r>
              <a:rPr lang="nl-NL" dirty="0" err="1"/>
              <a:t>plants</a:t>
            </a:r>
            <a:endParaRPr lang="nl-NL" dirty="0"/>
          </a:p>
          <a:p>
            <a:r>
              <a:rPr lang="en-GB" dirty="0"/>
              <a:t>F</a:t>
            </a:r>
            <a:r>
              <a:rPr lang="nl-NL" dirty="0" err="1"/>
              <a:t>lowering</a:t>
            </a:r>
            <a:r>
              <a:rPr lang="nl-NL" dirty="0"/>
              <a:t> </a:t>
            </a:r>
            <a:r>
              <a:rPr lang="nl-NL" dirty="0" err="1"/>
              <a:t>plants</a:t>
            </a:r>
            <a:endParaRPr lang="nl-NL" dirty="0"/>
          </a:p>
          <a:p>
            <a:r>
              <a:rPr lang="en-GB" dirty="0"/>
              <a:t>E</a:t>
            </a:r>
            <a:r>
              <a:rPr lang="nl-NL" dirty="0" err="1"/>
              <a:t>udictos</a:t>
            </a:r>
            <a:endParaRPr lang="nl-NL" dirty="0"/>
          </a:p>
          <a:p>
            <a:r>
              <a:rPr lang="en-GB" dirty="0"/>
              <a:t>G</a:t>
            </a:r>
            <a:r>
              <a:rPr lang="nl-NL" dirty="0" err="1"/>
              <a:t>unneridae</a:t>
            </a:r>
            <a:endParaRPr lang="nl-NL" dirty="0"/>
          </a:p>
          <a:p>
            <a:r>
              <a:rPr lang="en-GB" dirty="0"/>
              <a:t>P</a:t>
            </a:r>
            <a:r>
              <a:rPr lang="nl-NL" dirty="0" err="1"/>
              <a:t>entapetalae</a:t>
            </a:r>
            <a:endParaRPr lang="nl-NL" dirty="0"/>
          </a:p>
          <a:p>
            <a:r>
              <a:rPr lang="en-GB" dirty="0"/>
              <a:t>M</a:t>
            </a:r>
            <a:r>
              <a:rPr lang="nl-NL" dirty="0" err="1"/>
              <a:t>yrtle</a:t>
            </a:r>
            <a:r>
              <a:rPr lang="nl-NL" dirty="0"/>
              <a:t> order</a:t>
            </a:r>
          </a:p>
          <a:p>
            <a:r>
              <a:rPr lang="en-GB" dirty="0"/>
              <a:t>M</a:t>
            </a:r>
            <a:r>
              <a:rPr lang="nl-NL" dirty="0" err="1"/>
              <a:t>angrove</a:t>
            </a:r>
            <a:r>
              <a:rPr lang="nl-NL" dirty="0"/>
              <a:t> </a:t>
            </a:r>
            <a:r>
              <a:rPr lang="nl-NL" dirty="0" err="1"/>
              <a:t>apple</a:t>
            </a:r>
            <a:endParaRPr lang="nl-NL" dirty="0"/>
          </a:p>
          <a:p>
            <a:r>
              <a:rPr lang="en-GB" dirty="0"/>
              <a:t>L</a:t>
            </a:r>
            <a:r>
              <a:rPr lang="nl-NL" dirty="0" err="1"/>
              <a:t>oosestrife</a:t>
            </a:r>
            <a:endParaRPr lang="nl-NL" dirty="0"/>
          </a:p>
          <a:p>
            <a:endParaRPr lang="nl-NL" dirty="0"/>
          </a:p>
          <a:p>
            <a:r>
              <a:rPr lang="nl-NL" dirty="0"/>
              <a:t>Of op foto klikken en dan weer uitzoomen.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11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44481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r>
              <a:rPr lang="en-GB" dirty="0" err="1"/>
              <a:t>Namen</a:t>
            </a:r>
            <a:r>
              <a:rPr lang="en-GB" dirty="0"/>
              <a:t> </a:t>
            </a:r>
            <a:r>
              <a:rPr lang="en-GB" dirty="0" err="1"/>
              <a:t>zijn</a:t>
            </a:r>
            <a:r>
              <a:rPr lang="en-GB" dirty="0"/>
              <a:t> </a:t>
            </a:r>
            <a:r>
              <a:rPr lang="en-GB" dirty="0" err="1"/>
              <a:t>nodig</a:t>
            </a:r>
            <a:r>
              <a:rPr lang="en-GB" dirty="0"/>
              <a:t> om over de </a:t>
            </a:r>
            <a:r>
              <a:rPr lang="en-GB" dirty="0" err="1"/>
              <a:t>vegetatie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kunnen</a:t>
            </a:r>
            <a:r>
              <a:rPr lang="en-GB" dirty="0"/>
              <a:t> </a:t>
            </a:r>
            <a:r>
              <a:rPr lang="en-GB" dirty="0" err="1"/>
              <a:t>praten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Ecologische</a:t>
            </a:r>
            <a:r>
              <a:rPr lang="en-GB" dirty="0"/>
              <a:t> parameters </a:t>
            </a:r>
            <a:r>
              <a:rPr lang="en-GB" dirty="0" err="1"/>
              <a:t>bos</a:t>
            </a:r>
            <a:r>
              <a:rPr lang="en-GB" dirty="0"/>
              <a:t>: </a:t>
            </a:r>
            <a:r>
              <a:rPr lang="en-GB" dirty="0" err="1"/>
              <a:t>microklimaat</a:t>
            </a:r>
            <a:r>
              <a:rPr lang="en-GB" dirty="0"/>
              <a:t>, </a:t>
            </a:r>
            <a:r>
              <a:rPr lang="en-GB" dirty="0" err="1"/>
              <a:t>schaduwwerking</a:t>
            </a:r>
            <a:r>
              <a:rPr lang="en-GB" dirty="0"/>
              <a:t>, </a:t>
            </a:r>
            <a:r>
              <a:rPr lang="en-GB" dirty="0" err="1"/>
              <a:t>temperatuur</a:t>
            </a:r>
            <a:r>
              <a:rPr lang="en-GB" dirty="0"/>
              <a:t> </a:t>
            </a:r>
            <a:r>
              <a:rPr lang="en-GB" dirty="0" err="1"/>
              <a:t>egaliseren</a:t>
            </a:r>
            <a:r>
              <a:rPr lang="en-GB" dirty="0"/>
              <a:t>, </a:t>
            </a:r>
            <a:r>
              <a:rPr lang="en-GB" dirty="0" err="1"/>
              <a:t>vochthuishouding</a:t>
            </a:r>
            <a:r>
              <a:rPr lang="en-GB" dirty="0"/>
              <a:t>, … van </a:t>
            </a:r>
            <a:r>
              <a:rPr lang="en-GB" dirty="0" err="1"/>
              <a:t>belang</a:t>
            </a:r>
            <a:r>
              <a:rPr lang="en-GB" dirty="0"/>
              <a:t> </a:t>
            </a:r>
            <a:r>
              <a:rPr lang="en-GB" dirty="0" err="1"/>
              <a:t>voor</a:t>
            </a:r>
            <a:r>
              <a:rPr lang="en-GB" dirty="0"/>
              <a:t> de </a:t>
            </a:r>
            <a:r>
              <a:rPr lang="en-GB" dirty="0" err="1"/>
              <a:t>ondergroei</a:t>
            </a:r>
            <a:r>
              <a:rPr lang="en-GB" dirty="0"/>
              <a:t>.</a:t>
            </a:r>
          </a:p>
          <a:p>
            <a:r>
              <a:rPr lang="en-GB" dirty="0" err="1"/>
              <a:t>Biotische</a:t>
            </a:r>
            <a:r>
              <a:rPr lang="en-GB" dirty="0"/>
              <a:t> </a:t>
            </a:r>
            <a:r>
              <a:rPr lang="en-GB" dirty="0" err="1"/>
              <a:t>milieufactoren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Bij</a:t>
            </a:r>
            <a:r>
              <a:rPr lang="en-GB" dirty="0"/>
              <a:t> de </a:t>
            </a:r>
            <a:r>
              <a:rPr lang="en-GB" dirty="0" err="1"/>
              <a:t>voorbeelden</a:t>
            </a:r>
            <a:r>
              <a:rPr lang="en-GB" dirty="0"/>
              <a:t>: op </a:t>
            </a:r>
            <a:r>
              <a:rPr lang="en-GB" dirty="0" err="1"/>
              <a:t>dit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</a:t>
            </a:r>
            <a:r>
              <a:rPr lang="en-GB" dirty="0" err="1"/>
              <a:t>niet</a:t>
            </a:r>
            <a:r>
              <a:rPr lang="en-GB" dirty="0"/>
              <a:t> de </a:t>
            </a:r>
            <a:r>
              <a:rPr lang="en-GB" dirty="0" err="1"/>
              <a:t>soortensamenstelling</a:t>
            </a:r>
            <a:r>
              <a:rPr lang="en-GB" dirty="0"/>
              <a:t>, maar de </a:t>
            </a:r>
            <a:r>
              <a:rPr lang="en-GB" dirty="0" err="1"/>
              <a:t>soort</a:t>
            </a:r>
            <a:r>
              <a:rPr lang="en-GB" b="1" dirty="0" err="1"/>
              <a:t>groepen</a:t>
            </a:r>
            <a:r>
              <a:rPr lang="en-GB" dirty="0" err="1"/>
              <a:t>samensamenstelling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12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09123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746750"/>
            <a:ext cx="6120000" cy="3973250"/>
          </a:xfrm>
        </p:spPr>
        <p:txBody>
          <a:bodyPr/>
          <a:lstStyle/>
          <a:p>
            <a:r>
              <a:rPr lang="en-GB" dirty="0"/>
              <a:t>In </a:t>
            </a:r>
            <a:r>
              <a:rPr lang="en-GB" dirty="0" err="1"/>
              <a:t>tegenstelling</a:t>
            </a:r>
            <a:r>
              <a:rPr lang="en-GB" dirty="0"/>
              <a:t> tot </a:t>
            </a:r>
            <a:r>
              <a:rPr lang="en-GB" dirty="0" err="1"/>
              <a:t>planten</a:t>
            </a:r>
            <a:r>
              <a:rPr lang="en-GB" dirty="0"/>
              <a:t> </a:t>
            </a:r>
            <a:r>
              <a:rPr lang="en-GB" dirty="0" err="1"/>
              <a:t>dus</a:t>
            </a:r>
            <a:r>
              <a:rPr lang="en-GB" dirty="0"/>
              <a:t> </a:t>
            </a:r>
            <a:r>
              <a:rPr lang="en-GB" dirty="0" err="1"/>
              <a:t>niet</a:t>
            </a:r>
            <a:r>
              <a:rPr lang="en-GB" dirty="0"/>
              <a:t> </a:t>
            </a:r>
            <a:r>
              <a:rPr lang="en-GB" dirty="0" err="1"/>
              <a:t>gebaseerd</a:t>
            </a:r>
            <a:r>
              <a:rPr lang="en-GB" dirty="0"/>
              <a:t> op </a:t>
            </a:r>
            <a:r>
              <a:rPr lang="en-GB" dirty="0" err="1"/>
              <a:t>afstamming</a:t>
            </a:r>
            <a:r>
              <a:rPr lang="en-GB" dirty="0"/>
              <a:t>! </a:t>
            </a:r>
          </a:p>
          <a:p>
            <a:r>
              <a:rPr lang="en-GB" dirty="0" err="1"/>
              <a:t>Groepering</a:t>
            </a:r>
            <a:r>
              <a:rPr lang="en-GB" dirty="0"/>
              <a:t> </a:t>
            </a:r>
            <a:r>
              <a:rPr lang="en-GB" dirty="0" err="1"/>
              <a:t>gebaseerd</a:t>
            </a:r>
            <a:r>
              <a:rPr lang="en-GB" dirty="0"/>
              <a:t> op </a:t>
            </a:r>
            <a:r>
              <a:rPr lang="en-GB" dirty="0" err="1"/>
              <a:t>gemeenschappelijke</a:t>
            </a:r>
            <a:r>
              <a:rPr lang="en-GB" dirty="0"/>
              <a:t> </a:t>
            </a:r>
            <a:r>
              <a:rPr lang="en-GB" dirty="0" err="1"/>
              <a:t>kensoorten</a:t>
            </a:r>
            <a:r>
              <a:rPr lang="en-GB" dirty="0"/>
              <a:t>, </a:t>
            </a:r>
            <a:r>
              <a:rPr lang="en-GB" dirty="0" err="1"/>
              <a:t>bijvoorbeeld</a:t>
            </a:r>
            <a:r>
              <a:rPr lang="en-GB" dirty="0"/>
              <a:t> </a:t>
            </a:r>
            <a:r>
              <a:rPr lang="en-GB" dirty="0" err="1"/>
              <a:t>klasse-kensoorten</a:t>
            </a:r>
            <a:r>
              <a:rPr lang="en-GB" dirty="0"/>
              <a:t>: </a:t>
            </a:r>
            <a:r>
              <a:rPr lang="en-GB" dirty="0" err="1"/>
              <a:t>soorten</a:t>
            </a:r>
            <a:r>
              <a:rPr lang="en-GB" dirty="0"/>
              <a:t> die in </a:t>
            </a:r>
            <a:r>
              <a:rPr lang="en-GB" dirty="0" err="1"/>
              <a:t>opnamen</a:t>
            </a:r>
            <a:r>
              <a:rPr lang="en-GB" dirty="0"/>
              <a:t> van de (</a:t>
            </a:r>
            <a:r>
              <a:rPr lang="en-GB" dirty="0" err="1"/>
              <a:t>meeste</a:t>
            </a:r>
            <a:r>
              <a:rPr lang="en-GB" dirty="0"/>
              <a:t>) </a:t>
            </a:r>
            <a:r>
              <a:rPr lang="en-GB" dirty="0" err="1"/>
              <a:t>onderliggende</a:t>
            </a:r>
            <a:r>
              <a:rPr lang="en-GB" dirty="0"/>
              <a:t> </a:t>
            </a:r>
            <a:r>
              <a:rPr lang="en-GB" dirty="0" err="1"/>
              <a:t>associaties</a:t>
            </a:r>
            <a:r>
              <a:rPr lang="en-GB" dirty="0"/>
              <a:t> </a:t>
            </a:r>
            <a:r>
              <a:rPr lang="en-GB" dirty="0" err="1"/>
              <a:t>veel</a:t>
            </a:r>
            <a:r>
              <a:rPr lang="en-GB" dirty="0"/>
              <a:t> </a:t>
            </a:r>
            <a:r>
              <a:rPr lang="en-GB" dirty="0" err="1"/>
              <a:t>voorkomen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Achtergrond</a:t>
            </a:r>
            <a:r>
              <a:rPr lang="en-GB" dirty="0"/>
              <a:t>:</a:t>
            </a:r>
            <a:r>
              <a:rPr lang="en-GB" baseline="0" dirty="0"/>
              <a:t> https://nl.wikipedia.org/wiki/Vogelkers-essenbos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13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05815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549900"/>
            <a:ext cx="6120000" cy="4170100"/>
          </a:xfrm>
        </p:spPr>
        <p:txBody>
          <a:bodyPr/>
          <a:lstStyle/>
          <a:p>
            <a:r>
              <a:rPr lang="nl-NL" sz="1800" dirty="0" err="1"/>
              <a:t>Vegetation</a:t>
            </a:r>
            <a:r>
              <a:rPr lang="nl-NL" sz="1800" dirty="0"/>
              <a:t> of Europe</a:t>
            </a:r>
            <a:r>
              <a:rPr lang="en-GB" dirty="0"/>
              <a:t>, p. 83.</a:t>
            </a:r>
            <a:endParaRPr lang="nl-NL" dirty="0"/>
          </a:p>
          <a:p>
            <a:r>
              <a:rPr lang="nl-NL" dirty="0"/>
              <a:t>VEGETATIONOF THE STEPPE ZONE</a:t>
            </a:r>
          </a:p>
          <a:p>
            <a:r>
              <a:rPr lang="nl-NL" dirty="0"/>
              <a:t>ZONAL STEPPE GRASSLANDS</a:t>
            </a:r>
          </a:p>
          <a:p>
            <a:r>
              <a:rPr lang="nl-NL" dirty="0"/>
              <a:t>FES </a:t>
            </a:r>
            <a:r>
              <a:rPr lang="nl-NL" dirty="0" err="1"/>
              <a:t>Festuco-Brometea</a:t>
            </a:r>
            <a:r>
              <a:rPr lang="nl-NL" dirty="0"/>
              <a:t> Br.-Bl. et </a:t>
            </a:r>
            <a:r>
              <a:rPr lang="nl-NL" dirty="0" err="1"/>
              <a:t>Tx</a:t>
            </a:r>
            <a:r>
              <a:rPr lang="nl-NL" dirty="0"/>
              <a:t>. ex </a:t>
            </a:r>
            <a:r>
              <a:rPr lang="nl-NL" dirty="0" err="1"/>
              <a:t>Soo</a:t>
            </a:r>
            <a:r>
              <a:rPr lang="nl-NL" dirty="0"/>
              <a:t> 1947 Dry </a:t>
            </a:r>
            <a:r>
              <a:rPr lang="nl-NL" dirty="0" err="1"/>
              <a:t>grassland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steppe </a:t>
            </a:r>
            <a:r>
              <a:rPr lang="nl-NL" dirty="0" err="1"/>
              <a:t>vegetation</a:t>
            </a:r>
            <a:r>
              <a:rPr lang="nl-NL" dirty="0"/>
              <a:t> of </a:t>
            </a:r>
            <a:r>
              <a:rPr lang="nl-NL" dirty="0" err="1"/>
              <a:t>mostly</a:t>
            </a:r>
            <a:r>
              <a:rPr lang="nl-NL" dirty="0"/>
              <a:t> base-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colloidrich</a:t>
            </a:r>
            <a:r>
              <a:rPr lang="nl-NL" dirty="0"/>
              <a:t> </a:t>
            </a:r>
            <a:r>
              <a:rPr lang="nl-NL" dirty="0" err="1"/>
              <a:t>soils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submediterranean</a:t>
            </a:r>
            <a:r>
              <a:rPr lang="nl-NL" dirty="0"/>
              <a:t>, </a:t>
            </a:r>
            <a:r>
              <a:rPr lang="nl-NL" dirty="0" err="1"/>
              <a:t>nemoral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hemiboreal</a:t>
            </a:r>
            <a:r>
              <a:rPr lang="nl-NL" dirty="0"/>
              <a:t> zones of Europe. The </a:t>
            </a:r>
            <a:r>
              <a:rPr lang="nl-NL" dirty="0" err="1"/>
              <a:t>Festuco-Brometea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class of </a:t>
            </a:r>
            <a:r>
              <a:rPr lang="nl-NL" dirty="0" err="1"/>
              <a:t>zonal</a:t>
            </a:r>
            <a:r>
              <a:rPr lang="nl-NL" dirty="0"/>
              <a:t> steppe </a:t>
            </a:r>
            <a:r>
              <a:rPr lang="nl-NL" dirty="0" err="1"/>
              <a:t>vegetation</a:t>
            </a:r>
            <a:r>
              <a:rPr lang="nl-NL" dirty="0"/>
              <a:t> of Southern Ukraine </a:t>
            </a:r>
            <a:r>
              <a:rPr lang="nl-NL" dirty="0" err="1"/>
              <a:t>and</a:t>
            </a:r>
            <a:r>
              <a:rPr lang="nl-NL" dirty="0"/>
              <a:t> Russia. </a:t>
            </a:r>
          </a:p>
          <a:p>
            <a:r>
              <a:rPr lang="nl-NL" dirty="0"/>
              <a:t>In Central, Southern </a:t>
            </a:r>
            <a:r>
              <a:rPr lang="nl-NL" dirty="0" err="1"/>
              <a:t>and</a:t>
            </a:r>
            <a:r>
              <a:rPr lang="nl-NL" dirty="0"/>
              <a:t> Western Europe </a:t>
            </a:r>
            <a:r>
              <a:rPr lang="nl-NL" dirty="0" err="1"/>
              <a:t>it</a:t>
            </a:r>
            <a:r>
              <a:rPr lang="nl-NL" dirty="0"/>
              <a:t> is </a:t>
            </a:r>
            <a:r>
              <a:rPr lang="nl-NL" dirty="0" err="1"/>
              <a:t>represented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extrazonal</a:t>
            </a:r>
            <a:r>
              <a:rPr lang="nl-NL" dirty="0"/>
              <a:t> </a:t>
            </a:r>
            <a:r>
              <a:rPr lang="nl-NL" dirty="0" err="1"/>
              <a:t>communities</a:t>
            </a:r>
            <a:r>
              <a:rPr lang="nl-NL" dirty="0"/>
              <a:t> in relict </a:t>
            </a:r>
            <a:r>
              <a:rPr lang="nl-NL" dirty="0" err="1"/>
              <a:t>habitats</a:t>
            </a:r>
            <a:r>
              <a:rPr lang="nl-NL" dirty="0"/>
              <a:t> or (more </a:t>
            </a:r>
            <a:r>
              <a:rPr lang="nl-NL" dirty="0" err="1"/>
              <a:t>often</a:t>
            </a:r>
            <a:r>
              <a:rPr lang="nl-NL" dirty="0"/>
              <a:t>) as </a:t>
            </a:r>
            <a:r>
              <a:rPr lang="nl-NL" dirty="0" err="1"/>
              <a:t>secondary</a:t>
            </a:r>
            <a:r>
              <a:rPr lang="nl-NL" dirty="0"/>
              <a:t> </a:t>
            </a:r>
            <a:r>
              <a:rPr lang="nl-NL" dirty="0" err="1"/>
              <a:t>grasslands</a:t>
            </a:r>
            <a:r>
              <a:rPr lang="nl-NL" dirty="0"/>
              <a:t> (</a:t>
            </a:r>
            <a:r>
              <a:rPr lang="nl-NL" dirty="0" err="1"/>
              <a:t>mainly</a:t>
            </a:r>
            <a:r>
              <a:rPr lang="nl-NL" dirty="0"/>
              <a:t> </a:t>
            </a:r>
            <a:r>
              <a:rPr lang="nl-NL" dirty="0" err="1"/>
              <a:t>pastures</a:t>
            </a:r>
            <a:r>
              <a:rPr lang="nl-NL" dirty="0"/>
              <a:t>) on </a:t>
            </a:r>
            <a:r>
              <a:rPr lang="nl-NL" dirty="0" err="1"/>
              <a:t>soils</a:t>
            </a:r>
            <a:r>
              <a:rPr lang="nl-NL" dirty="0"/>
              <a:t> </a:t>
            </a:r>
            <a:r>
              <a:rPr lang="nl-NL" dirty="0" err="1"/>
              <a:t>prone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desiccation</a:t>
            </a:r>
            <a:r>
              <a:rPr lang="nl-NL" dirty="0"/>
              <a:t> or </a:t>
            </a:r>
            <a:r>
              <a:rPr lang="nl-NL" dirty="0" err="1"/>
              <a:t>quick</a:t>
            </a:r>
            <a:r>
              <a:rPr lang="nl-NL" dirty="0"/>
              <a:t> water drainage. (LM)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14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74924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r>
              <a:rPr lang="nl-NL" dirty="0"/>
              <a:t>Ellenberg, p 73</a:t>
            </a:r>
          </a:p>
          <a:p>
            <a:r>
              <a:rPr lang="nl-NL" dirty="0" err="1"/>
              <a:t>Vegetation</a:t>
            </a:r>
            <a:r>
              <a:rPr lang="nl-NL" dirty="0"/>
              <a:t> of Europe, p.11</a:t>
            </a:r>
          </a:p>
          <a:p>
            <a:endParaRPr lang="nl-NL" dirty="0"/>
          </a:p>
          <a:p>
            <a:r>
              <a:rPr lang="nl-NL" dirty="0"/>
              <a:t>Indelen op basis van successie niet meer gebruikelijk.</a:t>
            </a:r>
          </a:p>
          <a:p>
            <a:r>
              <a:rPr lang="nl-NL" dirty="0"/>
              <a:t>Indelen op formaties: </a:t>
            </a:r>
            <a:r>
              <a:rPr lang="nl-NL" dirty="0" err="1"/>
              <a:t>Westhof</a:t>
            </a:r>
            <a:r>
              <a:rPr lang="nl-NL" dirty="0"/>
              <a:t> &amp; den Held, </a:t>
            </a:r>
            <a:r>
              <a:rPr lang="nl-NL" dirty="0" err="1"/>
              <a:t>Pignatti</a:t>
            </a:r>
            <a:r>
              <a:rPr lang="nl-NL" dirty="0"/>
              <a:t>, Flora van Nederland? Dit systeem wordt ook verlaten.</a:t>
            </a:r>
          </a:p>
          <a:p>
            <a:r>
              <a:rPr lang="nl-NL" dirty="0"/>
              <a:t>De soortensamenstelling speelt bij deze indeling geen doorslaggevende rol meer</a:t>
            </a:r>
          </a:p>
          <a:p>
            <a:r>
              <a:rPr lang="nl-NL" dirty="0"/>
              <a:t>Zonale indeling en op </a:t>
            </a:r>
            <a:r>
              <a:rPr lang="nl-NL" dirty="0" err="1"/>
              <a:t>bais</a:t>
            </a:r>
            <a:r>
              <a:rPr lang="nl-NL" dirty="0"/>
              <a:t> van ecologische drivers zijn moderne indelingen.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15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66756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16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309425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232400"/>
            <a:ext cx="6120000" cy="4487600"/>
          </a:xfrm>
        </p:spPr>
        <p:txBody>
          <a:bodyPr/>
          <a:lstStyle/>
          <a:p>
            <a:r>
              <a:rPr lang="nl-NL" dirty="0"/>
              <a:t>Onze voorbeeld vegetaties vallen in Formatie VII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17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66577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486400"/>
            <a:ext cx="6120000" cy="42336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18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410371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486400"/>
            <a:ext cx="6120000" cy="4233600"/>
          </a:xfrm>
        </p:spPr>
        <p:txBody>
          <a:bodyPr/>
          <a:lstStyle/>
          <a:p>
            <a:r>
              <a:rPr lang="nl-NL" dirty="0"/>
              <a:t>Soortensamenstelling op basis van klimatologische omstandigheden. Buiten dit geen ecologische parameters.</a:t>
            </a:r>
          </a:p>
          <a:p>
            <a:endParaRPr lang="nl-NL" dirty="0"/>
          </a:p>
          <a:p>
            <a:r>
              <a:rPr lang="nl-NL" dirty="0"/>
              <a:t>De structuur van de vegetatie speelt geen rol. Geen ecologische parameters.</a:t>
            </a:r>
          </a:p>
          <a:p>
            <a:endParaRPr lang="nl-NL" dirty="0"/>
          </a:p>
          <a:p>
            <a:r>
              <a:rPr lang="en-GB" dirty="0" err="1"/>
              <a:t>Merk</a:t>
            </a:r>
            <a:r>
              <a:rPr lang="en-GB" dirty="0"/>
              <a:t> op: Het </a:t>
            </a:r>
            <a:r>
              <a:rPr lang="en-GB" dirty="0" err="1"/>
              <a:t>gaat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</a:t>
            </a:r>
            <a:r>
              <a:rPr lang="en-GB" dirty="0" err="1"/>
              <a:t>nog</a:t>
            </a:r>
            <a:r>
              <a:rPr lang="en-GB" dirty="0"/>
              <a:t> om de f</a:t>
            </a:r>
            <a:r>
              <a:rPr lang="nl-NL" dirty="0" err="1"/>
              <a:t>lora</a:t>
            </a:r>
            <a:r>
              <a:rPr lang="nl-NL" dirty="0"/>
              <a:t>, niet om de vegetatie.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19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65090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r>
              <a:rPr lang="nl-NL" dirty="0"/>
              <a:t>Praktijk en theorie zullen afgewisseld worden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2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77499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r>
              <a:rPr lang="nl-NL" dirty="0"/>
              <a:t>Soortensamenstelling vooral op basis van bodemtypes/waterhuishouding.</a:t>
            </a:r>
          </a:p>
          <a:p>
            <a:endParaRPr lang="nl-NL" dirty="0"/>
          </a:p>
          <a:p>
            <a:r>
              <a:rPr lang="nl-NL" dirty="0"/>
              <a:t>Deze indelingen zijn uniek. Er is bijvoorbeeld maar één Zuid-Limburgs District. Dit zijn geen plantengemeenschappen.</a:t>
            </a:r>
          </a:p>
          <a:p>
            <a:endParaRPr lang="nl-NL" dirty="0"/>
          </a:p>
          <a:p>
            <a:r>
              <a:rPr lang="nl-NL" dirty="0"/>
              <a:t>We zoeken naar een indeling waarbij een bepaald vegetatie-type op meerdere plekken voor kan komen.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20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180551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r>
              <a:rPr lang="nl-NL" dirty="0" err="1"/>
              <a:t>Vegetation</a:t>
            </a:r>
            <a:r>
              <a:rPr lang="nl-NL" dirty="0"/>
              <a:t> of Europe p.11</a:t>
            </a:r>
            <a:br>
              <a:rPr lang="nl-NL" dirty="0"/>
            </a:br>
            <a:endParaRPr lang="nl-NL" dirty="0"/>
          </a:p>
          <a:p>
            <a:r>
              <a:rPr lang="en-GB" dirty="0"/>
              <a:t>E</a:t>
            </a:r>
            <a:r>
              <a:rPr lang="nl-NL" dirty="0" err="1"/>
              <a:t>uropese</a:t>
            </a:r>
            <a:r>
              <a:rPr lang="nl-NL" dirty="0"/>
              <a:t> standaardlijst voor plantengemeenschappen tot het niveau van verbonden, dus niet associaties.</a:t>
            </a:r>
          </a:p>
          <a:p>
            <a:endParaRPr lang="nl-NL" dirty="0"/>
          </a:p>
          <a:p>
            <a:r>
              <a:rPr lang="nl-NL" dirty="0" err="1"/>
              <a:t>Intrazonaal</a:t>
            </a:r>
            <a:r>
              <a:rPr lang="nl-NL" dirty="0"/>
              <a:t> zijn groepen van klassen binnen een zone</a:t>
            </a:r>
          </a:p>
          <a:p>
            <a:endParaRPr lang="nl-NL" dirty="0"/>
          </a:p>
          <a:p>
            <a:r>
              <a:rPr lang="nl-NL" dirty="0" err="1"/>
              <a:t>Azonaal</a:t>
            </a:r>
            <a:r>
              <a:rPr lang="nl-NL" dirty="0"/>
              <a:t>: klassen komen in meerdere </a:t>
            </a:r>
            <a:r>
              <a:rPr lang="nl-NL" dirty="0" err="1"/>
              <a:t>zone’s</a:t>
            </a:r>
            <a:r>
              <a:rPr lang="nl-NL" dirty="0"/>
              <a:t> voor. Indeling gebaseerd op ecologische ‘drivers’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21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703167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746750"/>
            <a:ext cx="6120000" cy="3973250"/>
          </a:xfrm>
        </p:spPr>
        <p:txBody>
          <a:bodyPr/>
          <a:lstStyle/>
          <a:p>
            <a:r>
              <a:rPr lang="en-US" dirty="0" err="1"/>
              <a:t>Thermophilous</a:t>
            </a:r>
            <a:r>
              <a:rPr lang="en-US" dirty="0"/>
              <a:t> forest fringe and tall-herb vegetation in </a:t>
            </a:r>
            <a:r>
              <a:rPr lang="en-US" dirty="0" err="1"/>
              <a:t>nutrientpoor</a:t>
            </a:r>
            <a:r>
              <a:rPr lang="en-US" dirty="0"/>
              <a:t> sites in the </a:t>
            </a:r>
            <a:r>
              <a:rPr lang="en-US" dirty="0" err="1"/>
              <a:t>submediterranean</a:t>
            </a:r>
            <a:r>
              <a:rPr lang="en-US" dirty="0"/>
              <a:t> to </a:t>
            </a:r>
            <a:r>
              <a:rPr lang="en-US" dirty="0" err="1"/>
              <a:t>subboreal</a:t>
            </a:r>
            <a:r>
              <a:rPr lang="en-US" dirty="0"/>
              <a:t> zones of Europe and the Macaronesia </a:t>
            </a:r>
          </a:p>
          <a:p>
            <a:endParaRPr lang="en-US" dirty="0"/>
          </a:p>
          <a:p>
            <a:r>
              <a:rPr lang="en-US" dirty="0"/>
              <a:t>Ass. </a:t>
            </a:r>
            <a:r>
              <a:rPr lang="en-US" dirty="0" err="1"/>
              <a:t>Dauwbraam</a:t>
            </a:r>
            <a:r>
              <a:rPr lang="en-US" dirty="0"/>
              <a:t> en </a:t>
            </a:r>
            <a:r>
              <a:rPr lang="en-US" dirty="0" err="1"/>
              <a:t>Marjolein</a:t>
            </a:r>
            <a:r>
              <a:rPr lang="en-US" dirty="0"/>
              <a:t>: Zuid-Limburg</a:t>
            </a:r>
          </a:p>
          <a:p>
            <a:endParaRPr lang="en-US" dirty="0"/>
          </a:p>
          <a:p>
            <a:r>
              <a:rPr lang="en-US" dirty="0"/>
              <a:t>Ass. </a:t>
            </a:r>
            <a:r>
              <a:rPr lang="en-US" dirty="0" err="1"/>
              <a:t>Parelzaad</a:t>
            </a:r>
            <a:r>
              <a:rPr lang="en-US" dirty="0"/>
              <a:t> en </a:t>
            </a:r>
            <a:r>
              <a:rPr lang="en-US" dirty="0" err="1"/>
              <a:t>Salomonszegel</a:t>
            </a:r>
            <a:r>
              <a:rPr lang="en-US" dirty="0"/>
              <a:t>: </a:t>
            </a:r>
            <a:r>
              <a:rPr lang="en-US" dirty="0" err="1"/>
              <a:t>Duingebieden</a:t>
            </a:r>
            <a:r>
              <a:rPr lang="en-US" dirty="0"/>
              <a:t>. </a:t>
            </a:r>
          </a:p>
          <a:p>
            <a:r>
              <a:rPr lang="en-US" dirty="0" err="1"/>
              <a:t>Niet</a:t>
            </a:r>
            <a:r>
              <a:rPr lang="en-US" dirty="0"/>
              <a:t> in Vegetation of Europe, </a:t>
            </a:r>
            <a:r>
              <a:rPr lang="en-US" dirty="0" err="1"/>
              <a:t>dus</a:t>
            </a:r>
            <a:r>
              <a:rPr lang="en-US" dirty="0"/>
              <a:t> (</a:t>
            </a:r>
            <a:r>
              <a:rPr lang="en-US" dirty="0" err="1"/>
              <a:t>nog</a:t>
            </a:r>
            <a:r>
              <a:rPr lang="en-US" dirty="0"/>
              <a:t>)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erkend</a:t>
            </a:r>
            <a:r>
              <a:rPr lang="en-US" dirty="0"/>
              <a:t> op </a:t>
            </a:r>
            <a:r>
              <a:rPr lang="en-US" dirty="0" err="1"/>
              <a:t>Europees</a:t>
            </a:r>
            <a:r>
              <a:rPr lang="en-US" dirty="0"/>
              <a:t> </a:t>
            </a:r>
            <a:r>
              <a:rPr lang="en-US" dirty="0" err="1"/>
              <a:t>niveau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Ass. </a:t>
            </a:r>
            <a:r>
              <a:rPr lang="en-GB" sz="1800" dirty="0" err="1"/>
              <a:t>Geranion</a:t>
            </a:r>
            <a:r>
              <a:rPr lang="en-GB" sz="1800" dirty="0"/>
              <a:t> </a:t>
            </a:r>
            <a:r>
              <a:rPr lang="en-GB" sz="1800" dirty="0" err="1"/>
              <a:t>sanguinei</a:t>
            </a:r>
            <a:r>
              <a:rPr lang="en-GB" sz="1800" dirty="0"/>
              <a:t> is </a:t>
            </a:r>
            <a:r>
              <a:rPr lang="en-GB" sz="1800" dirty="0" err="1"/>
              <a:t>een</a:t>
            </a:r>
            <a:r>
              <a:rPr lang="en-GB" sz="1800" dirty="0"/>
              <a:t> </a:t>
            </a:r>
            <a:r>
              <a:rPr lang="en-GB" sz="1800" dirty="0" err="1"/>
              <a:t>voorbeeld</a:t>
            </a:r>
            <a:r>
              <a:rPr lang="en-GB" sz="1800" dirty="0"/>
              <a:t> van </a:t>
            </a:r>
            <a:r>
              <a:rPr lang="en-GB" sz="1800" dirty="0" err="1"/>
              <a:t>een</a:t>
            </a:r>
            <a:r>
              <a:rPr lang="en-GB" sz="1800" dirty="0"/>
              <a:t> </a:t>
            </a:r>
            <a:r>
              <a:rPr lang="en-GB" sz="1800" dirty="0" err="1"/>
              <a:t>ander</a:t>
            </a:r>
            <a:r>
              <a:rPr lang="en-GB" sz="1800" dirty="0"/>
              <a:t> </a:t>
            </a:r>
            <a:r>
              <a:rPr lang="en-GB" sz="1800" dirty="0" err="1"/>
              <a:t>verbond</a:t>
            </a:r>
            <a:r>
              <a:rPr lang="en-GB" sz="1800" dirty="0"/>
              <a:t> </a:t>
            </a:r>
            <a:r>
              <a:rPr lang="en-GB" sz="1800" dirty="0" err="1"/>
              <a:t>behorend</a:t>
            </a:r>
            <a:r>
              <a:rPr lang="en-GB" sz="1800" dirty="0"/>
              <a:t> tot </a:t>
            </a:r>
            <a:r>
              <a:rPr lang="en-GB" sz="1800" dirty="0" err="1"/>
              <a:t>een</a:t>
            </a:r>
            <a:r>
              <a:rPr lang="en-GB" sz="1800" dirty="0"/>
              <a:t> </a:t>
            </a:r>
            <a:r>
              <a:rPr lang="en-GB" sz="1800" dirty="0" err="1"/>
              <a:t>andere</a:t>
            </a:r>
            <a:r>
              <a:rPr lang="en-GB" sz="1800" dirty="0"/>
              <a:t> </a:t>
            </a:r>
            <a:r>
              <a:rPr lang="en-GB" sz="1800" dirty="0" err="1"/>
              <a:t>orde</a:t>
            </a:r>
            <a:r>
              <a:rPr lang="en-GB" sz="1800" dirty="0"/>
              <a:t> van </a:t>
            </a:r>
            <a:r>
              <a:rPr lang="en-GB" sz="1800" dirty="0" err="1"/>
              <a:t>deze</a:t>
            </a:r>
            <a:r>
              <a:rPr lang="en-GB" sz="1800" dirty="0"/>
              <a:t> </a:t>
            </a:r>
            <a:r>
              <a:rPr lang="en-GB" sz="1800" dirty="0" err="1"/>
              <a:t>klasse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22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506355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r>
              <a:rPr lang="nl-NL" dirty="0"/>
              <a:t>https://www.ecopedia.gcecc.be/pagina/graslanden-en-ruigten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23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731826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r>
              <a:rPr lang="en-GB" dirty="0"/>
              <a:t>Uit het </a:t>
            </a:r>
            <a:r>
              <a:rPr lang="en-GB" dirty="0" err="1"/>
              <a:t>beheerplan</a:t>
            </a:r>
            <a:r>
              <a:rPr lang="en-GB" dirty="0"/>
              <a:t> </a:t>
            </a:r>
            <a:r>
              <a:rPr lang="en-GB" dirty="0" err="1"/>
              <a:t>Bemelerberg-Schiepersberg</a:t>
            </a:r>
            <a:r>
              <a:rPr lang="en-GB" dirty="0"/>
              <a:t>.</a:t>
            </a:r>
          </a:p>
          <a:p>
            <a:r>
              <a:rPr lang="nl-NL" dirty="0"/>
              <a:t>https://www.yumpu.com/nl/document/view/20434557/bemelerberg-en-schiepersberg-conceptbeheerplan-natura-2000-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24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100293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207000"/>
            <a:ext cx="6120000" cy="4513000"/>
          </a:xfrm>
        </p:spPr>
        <p:txBody>
          <a:bodyPr/>
          <a:lstStyle/>
          <a:p>
            <a:r>
              <a:rPr lang="nl-NL" dirty="0"/>
              <a:t>Floristische samenstelling: plantensoorten lijken elkaars gezelschap op te zoeken. Vandaar </a:t>
            </a:r>
            <a:r>
              <a:rPr lang="nl-NL" dirty="0" err="1"/>
              <a:t>plantenSOCIOLOGIE</a:t>
            </a:r>
            <a:r>
              <a:rPr lang="nl-NL" dirty="0"/>
              <a:t>. In werkelijkheid stellen ze dezelfde eisen aan het milieu of hebben ze voordeel van elkaars nabijheid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25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608315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r>
              <a:rPr lang="en-GB" dirty="0"/>
              <a:t>VNL p.70</a:t>
            </a:r>
          </a:p>
          <a:p>
            <a:r>
              <a:rPr lang="en-GB" dirty="0" err="1"/>
              <a:t>Dichtheid</a:t>
            </a:r>
            <a:r>
              <a:rPr lang="en-GB" dirty="0"/>
              <a:t> en </a:t>
            </a:r>
            <a:r>
              <a:rPr lang="en-GB" dirty="0" err="1"/>
              <a:t>bedekking</a:t>
            </a:r>
            <a:r>
              <a:rPr lang="en-GB" dirty="0"/>
              <a:t> </a:t>
            </a:r>
            <a:r>
              <a:rPr lang="en-GB" dirty="0" err="1"/>
              <a:t>zijn</a:t>
            </a:r>
            <a:r>
              <a:rPr lang="en-GB" dirty="0"/>
              <a:t> </a:t>
            </a:r>
            <a:r>
              <a:rPr lang="en-GB" dirty="0" err="1"/>
              <a:t>bij</a:t>
            </a:r>
            <a:r>
              <a:rPr lang="en-GB" dirty="0"/>
              <a:t> </a:t>
            </a:r>
            <a:r>
              <a:rPr lang="en-GB" dirty="0" err="1"/>
              <a:t>opnames</a:t>
            </a:r>
            <a:r>
              <a:rPr lang="en-GB" dirty="0"/>
              <a:t> </a:t>
            </a:r>
            <a:r>
              <a:rPr lang="en-GB" dirty="0" err="1"/>
              <a:t>eigenlijk</a:t>
            </a:r>
            <a:r>
              <a:rPr lang="en-GB" dirty="0"/>
              <a:t> </a:t>
            </a:r>
            <a:r>
              <a:rPr lang="en-GB" dirty="0" err="1"/>
              <a:t>bedoeld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schatting</a:t>
            </a:r>
            <a:r>
              <a:rPr lang="en-GB" dirty="0"/>
              <a:t> </a:t>
            </a:r>
            <a:r>
              <a:rPr lang="en-GB" dirty="0" err="1"/>
              <a:t>voor</a:t>
            </a:r>
            <a:r>
              <a:rPr lang="en-GB" dirty="0"/>
              <a:t> de </a:t>
            </a:r>
            <a:r>
              <a:rPr lang="en-GB" dirty="0" err="1"/>
              <a:t>biomassa</a:t>
            </a:r>
            <a:r>
              <a:rPr lang="en-GB" dirty="0"/>
              <a:t>. Het </a:t>
            </a:r>
            <a:r>
              <a:rPr lang="en-GB" dirty="0" err="1"/>
              <a:t>bepalen</a:t>
            </a:r>
            <a:r>
              <a:rPr lang="en-GB" dirty="0"/>
              <a:t> van de </a:t>
            </a:r>
            <a:r>
              <a:rPr lang="en-GB" dirty="0" err="1"/>
              <a:t>werkelijke</a:t>
            </a:r>
            <a:r>
              <a:rPr lang="en-GB" dirty="0"/>
              <a:t> </a:t>
            </a:r>
            <a:r>
              <a:rPr lang="en-GB" dirty="0" err="1"/>
              <a:t>biomassa</a:t>
            </a:r>
            <a:r>
              <a:rPr lang="en-GB" dirty="0"/>
              <a:t> is </a:t>
            </a:r>
            <a:r>
              <a:rPr lang="en-GB" dirty="0" err="1"/>
              <a:t>omslachtig</a:t>
            </a:r>
            <a:r>
              <a:rPr lang="en-GB" dirty="0"/>
              <a:t> en </a:t>
            </a:r>
            <a:r>
              <a:rPr lang="en-GB" dirty="0" err="1"/>
              <a:t>vernietigt</a:t>
            </a:r>
            <a:r>
              <a:rPr lang="en-GB" dirty="0"/>
              <a:t> het </a:t>
            </a:r>
            <a:r>
              <a:rPr lang="en-GB" dirty="0" err="1"/>
              <a:t>proefvlak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Relatief</a:t>
            </a:r>
            <a:r>
              <a:rPr lang="en-GB" dirty="0"/>
              <a:t> </a:t>
            </a:r>
            <a:r>
              <a:rPr lang="en-GB" dirty="0" err="1"/>
              <a:t>wegen</a:t>
            </a:r>
            <a:r>
              <a:rPr lang="en-GB" dirty="0"/>
              <a:t>: de </a:t>
            </a:r>
            <a:r>
              <a:rPr lang="en-GB" dirty="0" err="1"/>
              <a:t>bedekking</a:t>
            </a:r>
            <a:r>
              <a:rPr lang="en-GB" dirty="0"/>
              <a:t> door de </a:t>
            </a:r>
            <a:r>
              <a:rPr lang="en-GB" dirty="0" err="1"/>
              <a:t>plantensoort</a:t>
            </a:r>
            <a:r>
              <a:rPr lang="en-GB" dirty="0"/>
              <a:t> </a:t>
            </a:r>
            <a:r>
              <a:rPr lang="en-GB" dirty="0" err="1"/>
              <a:t>t.o.v</a:t>
            </a:r>
            <a:r>
              <a:rPr lang="en-GB" dirty="0"/>
              <a:t>. de </a:t>
            </a:r>
            <a:r>
              <a:rPr lang="en-GB" dirty="0" err="1"/>
              <a:t>oppervlakte</a:t>
            </a:r>
            <a:r>
              <a:rPr lang="en-GB" dirty="0"/>
              <a:t> van de </a:t>
            </a:r>
            <a:r>
              <a:rPr lang="en-GB" dirty="0" err="1"/>
              <a:t>vegetatie</a:t>
            </a:r>
            <a:r>
              <a:rPr lang="en-GB" dirty="0"/>
              <a:t>. Door overlap van </a:t>
            </a:r>
            <a:r>
              <a:rPr lang="en-GB" dirty="0" err="1"/>
              <a:t>planten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de </a:t>
            </a:r>
            <a:r>
              <a:rPr lang="en-GB" dirty="0" err="1"/>
              <a:t>gesommeerde</a:t>
            </a:r>
            <a:r>
              <a:rPr lang="en-GB" dirty="0"/>
              <a:t> </a:t>
            </a:r>
            <a:r>
              <a:rPr lang="en-GB" dirty="0" err="1"/>
              <a:t>bedekking</a:t>
            </a:r>
            <a:r>
              <a:rPr lang="en-GB" dirty="0"/>
              <a:t> </a:t>
            </a:r>
            <a:r>
              <a:rPr lang="en-GB" dirty="0" err="1"/>
              <a:t>groter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100% </a:t>
            </a:r>
            <a:r>
              <a:rPr lang="en-GB" dirty="0" err="1"/>
              <a:t>zijn</a:t>
            </a:r>
            <a:r>
              <a:rPr lang="en-GB" dirty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26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94827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r>
              <a:rPr lang="nl-NL" dirty="0"/>
              <a:t>Dichtheid is hier eigenlijk: aantallen. Oppervlakte van een opname kan verschillen.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27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311408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r>
              <a:rPr lang="en-GB" dirty="0"/>
              <a:t>Door </a:t>
            </a:r>
            <a:r>
              <a:rPr lang="en-GB" dirty="0" err="1"/>
              <a:t>onze</a:t>
            </a:r>
            <a:r>
              <a:rPr lang="en-GB" dirty="0"/>
              <a:t> </a:t>
            </a:r>
            <a:r>
              <a:rPr lang="en-GB" dirty="0" err="1"/>
              <a:t>werkgroep</a:t>
            </a:r>
            <a:r>
              <a:rPr lang="en-GB" dirty="0"/>
              <a:t> </a:t>
            </a:r>
            <a:r>
              <a:rPr lang="en-GB" dirty="0" err="1"/>
              <a:t>gemaakte</a:t>
            </a:r>
            <a:r>
              <a:rPr lang="en-GB" dirty="0"/>
              <a:t> </a:t>
            </a:r>
            <a:r>
              <a:rPr lang="en-GB" dirty="0" err="1"/>
              <a:t>vegetatieopname</a:t>
            </a:r>
            <a:r>
              <a:rPr lang="en-GB" dirty="0"/>
              <a:t> in het </a:t>
            </a:r>
            <a:r>
              <a:rPr lang="en-GB" dirty="0" err="1"/>
              <a:t>Malensbosch</a:t>
            </a:r>
            <a:endParaRPr lang="en-GB" dirty="0"/>
          </a:p>
          <a:p>
            <a:r>
              <a:rPr lang="en-GB" dirty="0"/>
              <a:t>2b: 12,5-25% </a:t>
            </a:r>
            <a:r>
              <a:rPr lang="en-GB" dirty="0" err="1"/>
              <a:t>bedekking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28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972561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r>
              <a:rPr lang="en-GB" dirty="0"/>
              <a:t>Om </a:t>
            </a:r>
            <a:r>
              <a:rPr lang="en-GB" dirty="0" err="1"/>
              <a:t>opnames</a:t>
            </a:r>
            <a:r>
              <a:rPr lang="en-GB" dirty="0"/>
              <a:t> met </a:t>
            </a:r>
            <a:r>
              <a:rPr lang="en-GB" dirty="0" err="1"/>
              <a:t>verschillende</a:t>
            </a:r>
            <a:r>
              <a:rPr lang="en-GB" dirty="0"/>
              <a:t> </a:t>
            </a:r>
            <a:r>
              <a:rPr lang="en-GB" dirty="0" err="1"/>
              <a:t>schalen</a:t>
            </a:r>
            <a:r>
              <a:rPr lang="en-GB" dirty="0"/>
              <a:t> </a:t>
            </a:r>
            <a:r>
              <a:rPr lang="en-GB" dirty="0" err="1"/>
              <a:t>samen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kunnen</a:t>
            </a:r>
            <a:r>
              <a:rPr lang="en-GB" dirty="0"/>
              <a:t> </a:t>
            </a:r>
            <a:r>
              <a:rPr lang="en-GB" dirty="0" err="1"/>
              <a:t>gebruiken</a:t>
            </a:r>
            <a:r>
              <a:rPr lang="en-GB" dirty="0"/>
              <a:t> </a:t>
            </a:r>
            <a:r>
              <a:rPr lang="en-GB" dirty="0" err="1"/>
              <a:t>wordt</a:t>
            </a:r>
            <a:r>
              <a:rPr lang="en-GB" dirty="0"/>
              <a:t> de </a:t>
            </a:r>
            <a:r>
              <a:rPr lang="en-GB" dirty="0" err="1"/>
              <a:t>bedekkingscode</a:t>
            </a:r>
            <a:r>
              <a:rPr lang="en-GB" dirty="0"/>
              <a:t> </a:t>
            </a:r>
            <a:r>
              <a:rPr lang="en-GB" dirty="0" err="1"/>
              <a:t>omgezet</a:t>
            </a:r>
            <a:r>
              <a:rPr lang="en-GB" dirty="0"/>
              <a:t> </a:t>
            </a:r>
            <a:r>
              <a:rPr lang="en-GB" dirty="0" err="1"/>
              <a:t>naar</a:t>
            </a:r>
            <a:r>
              <a:rPr lang="en-GB" dirty="0"/>
              <a:t>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procentuele</a:t>
            </a:r>
            <a:r>
              <a:rPr lang="en-GB" dirty="0"/>
              <a:t> </a:t>
            </a:r>
            <a:r>
              <a:rPr lang="en-GB" dirty="0" err="1"/>
              <a:t>bedekking</a:t>
            </a:r>
            <a:r>
              <a:rPr lang="en-GB" dirty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29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358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r>
              <a:rPr lang="en-GB" dirty="0" err="1"/>
              <a:t>Vegetatie</a:t>
            </a:r>
            <a:r>
              <a:rPr lang="en-GB" dirty="0"/>
              <a:t> van Nederland: </a:t>
            </a:r>
            <a:r>
              <a:rPr lang="en-GB" dirty="0" err="1"/>
              <a:t>vooral</a:t>
            </a:r>
            <a:r>
              <a:rPr lang="en-GB" dirty="0"/>
              <a:t> </a:t>
            </a:r>
            <a:r>
              <a:rPr lang="en-GB" dirty="0" err="1"/>
              <a:t>deel</a:t>
            </a:r>
            <a:r>
              <a:rPr lang="en-GB" dirty="0"/>
              <a:t> 1 </a:t>
            </a:r>
            <a:r>
              <a:rPr lang="en-GB" dirty="0" err="1"/>
              <a:t>gebruikt</a:t>
            </a:r>
            <a:r>
              <a:rPr lang="en-GB" dirty="0"/>
              <a:t>.</a:t>
            </a:r>
          </a:p>
          <a:p>
            <a:r>
              <a:rPr lang="en-GB" dirty="0"/>
              <a:t>Deel-6 </a:t>
            </a:r>
            <a:r>
              <a:rPr lang="en-GB" dirty="0" err="1"/>
              <a:t>beperkt</a:t>
            </a:r>
            <a:r>
              <a:rPr lang="en-GB" dirty="0"/>
              <a:t>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3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30449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486400"/>
            <a:ext cx="6120000" cy="4233600"/>
          </a:xfrm>
        </p:spPr>
        <p:txBody>
          <a:bodyPr/>
          <a:lstStyle/>
          <a:p>
            <a:r>
              <a:rPr lang="en-GB" dirty="0" err="1"/>
              <a:t>Abundantie</a:t>
            </a:r>
            <a:r>
              <a:rPr lang="en-GB" dirty="0"/>
              <a:t> is </a:t>
            </a:r>
            <a:r>
              <a:rPr lang="en-GB" dirty="0" err="1"/>
              <a:t>een</a:t>
            </a:r>
            <a:r>
              <a:rPr lang="en-GB" dirty="0"/>
              <a:t> begrip </a:t>
            </a:r>
            <a:r>
              <a:rPr lang="en-GB" dirty="0" err="1"/>
              <a:t>dat</a:t>
            </a:r>
            <a:r>
              <a:rPr lang="en-GB" dirty="0"/>
              <a:t> van </a:t>
            </a:r>
            <a:r>
              <a:rPr lang="en-GB" dirty="0" err="1"/>
              <a:t>toepassing</a:t>
            </a:r>
            <a:r>
              <a:rPr lang="en-GB" dirty="0"/>
              <a:t> is op </a:t>
            </a:r>
            <a:r>
              <a:rPr lang="en-GB" dirty="0" err="1"/>
              <a:t>één</a:t>
            </a:r>
            <a:r>
              <a:rPr lang="en-GB" dirty="0"/>
              <a:t> </a:t>
            </a:r>
            <a:r>
              <a:rPr lang="en-GB" dirty="0" err="1"/>
              <a:t>opname</a:t>
            </a:r>
            <a:r>
              <a:rPr lang="en-GB" dirty="0"/>
              <a:t> of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vegetatie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 err="1"/>
              <a:t>Gemiddelde</a:t>
            </a:r>
            <a:r>
              <a:rPr lang="en-GB" dirty="0"/>
              <a:t> </a:t>
            </a:r>
            <a:r>
              <a:rPr lang="en-GB" dirty="0" err="1"/>
              <a:t>abundantie</a:t>
            </a:r>
            <a:r>
              <a:rPr lang="en-GB" dirty="0"/>
              <a:t> of </a:t>
            </a:r>
            <a:r>
              <a:rPr lang="en-GB" dirty="0" err="1"/>
              <a:t>spreiding</a:t>
            </a:r>
            <a:r>
              <a:rPr lang="en-GB" dirty="0"/>
              <a:t> in de </a:t>
            </a:r>
            <a:r>
              <a:rPr lang="en-GB" dirty="0" err="1"/>
              <a:t>abundantie</a:t>
            </a:r>
            <a:r>
              <a:rPr lang="en-GB" dirty="0"/>
              <a:t> is </a:t>
            </a:r>
            <a:r>
              <a:rPr lang="en-GB" dirty="0" err="1"/>
              <a:t>een</a:t>
            </a:r>
            <a:r>
              <a:rPr lang="en-GB" dirty="0"/>
              <a:t> begrip </a:t>
            </a:r>
            <a:r>
              <a:rPr lang="en-GB" dirty="0" err="1"/>
              <a:t>dat</a:t>
            </a:r>
            <a:r>
              <a:rPr lang="en-GB" dirty="0"/>
              <a:t> van </a:t>
            </a:r>
            <a:r>
              <a:rPr lang="en-GB" dirty="0" err="1"/>
              <a:t>toepassing</a:t>
            </a:r>
            <a:r>
              <a:rPr lang="en-GB" dirty="0"/>
              <a:t> is op </a:t>
            </a:r>
            <a:r>
              <a:rPr lang="en-GB" dirty="0" err="1"/>
              <a:t>een</a:t>
            </a:r>
            <a:r>
              <a:rPr lang="en-GB" dirty="0"/>
              <a:t> reeks </a:t>
            </a:r>
            <a:r>
              <a:rPr lang="en-GB" dirty="0" err="1"/>
              <a:t>opnamen</a:t>
            </a:r>
            <a:r>
              <a:rPr lang="en-GB" dirty="0"/>
              <a:t> of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vegetatie</a:t>
            </a:r>
            <a:r>
              <a:rPr lang="en-GB" dirty="0"/>
              <a:t>-type.</a:t>
            </a:r>
          </a:p>
          <a:p>
            <a:endParaRPr lang="en-GB" dirty="0"/>
          </a:p>
          <a:p>
            <a:r>
              <a:rPr lang="en-GB" dirty="0" err="1"/>
              <a:t>Presentie</a:t>
            </a:r>
            <a:r>
              <a:rPr lang="en-GB" dirty="0"/>
              <a:t> is </a:t>
            </a:r>
            <a:r>
              <a:rPr lang="en-GB" dirty="0" err="1"/>
              <a:t>een</a:t>
            </a:r>
            <a:r>
              <a:rPr lang="en-GB" dirty="0"/>
              <a:t> begrip </a:t>
            </a:r>
            <a:r>
              <a:rPr lang="en-GB" dirty="0" err="1"/>
              <a:t>dat</a:t>
            </a:r>
            <a:r>
              <a:rPr lang="en-GB" dirty="0"/>
              <a:t> van </a:t>
            </a:r>
            <a:r>
              <a:rPr lang="en-GB" dirty="0" err="1"/>
              <a:t>toepassing</a:t>
            </a:r>
            <a:r>
              <a:rPr lang="en-GB" dirty="0"/>
              <a:t> is op </a:t>
            </a:r>
            <a:r>
              <a:rPr lang="en-GB" dirty="0" err="1"/>
              <a:t>een</a:t>
            </a:r>
            <a:r>
              <a:rPr lang="en-GB" dirty="0"/>
              <a:t> reeks </a:t>
            </a:r>
            <a:r>
              <a:rPr lang="en-GB" dirty="0" err="1"/>
              <a:t>opnamen</a:t>
            </a:r>
            <a:r>
              <a:rPr lang="en-GB" dirty="0"/>
              <a:t> of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vegetatie</a:t>
            </a:r>
            <a:r>
              <a:rPr lang="en-GB" dirty="0"/>
              <a:t>-type.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30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393375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r>
              <a:rPr lang="en-GB" dirty="0"/>
              <a:t>VNL p 83</a:t>
            </a:r>
          </a:p>
          <a:p>
            <a:endParaRPr lang="en-GB" dirty="0"/>
          </a:p>
          <a:p>
            <a:r>
              <a:rPr lang="en-GB" dirty="0"/>
              <a:t>Hoe </a:t>
            </a:r>
            <a:r>
              <a:rPr lang="en-GB" dirty="0" err="1"/>
              <a:t>groter</a:t>
            </a:r>
            <a:r>
              <a:rPr lang="en-GB" dirty="0"/>
              <a:t> het percentage </a:t>
            </a:r>
            <a:r>
              <a:rPr lang="en-GB" dirty="0" err="1"/>
              <a:t>waarnemingen</a:t>
            </a:r>
            <a:r>
              <a:rPr lang="en-GB" dirty="0"/>
              <a:t> van de </a:t>
            </a:r>
            <a:r>
              <a:rPr lang="en-GB" dirty="0" err="1"/>
              <a:t>soort</a:t>
            </a:r>
            <a:r>
              <a:rPr lang="en-GB" dirty="0"/>
              <a:t> in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bepaalde</a:t>
            </a:r>
            <a:r>
              <a:rPr lang="en-GB" dirty="0"/>
              <a:t> </a:t>
            </a:r>
            <a:r>
              <a:rPr lang="en-GB" dirty="0" err="1"/>
              <a:t>plantengemeenschap</a:t>
            </a:r>
            <a:r>
              <a:rPr lang="en-GB" dirty="0"/>
              <a:t> hoe </a:t>
            </a:r>
            <a:r>
              <a:rPr lang="en-GB" dirty="0" err="1"/>
              <a:t>hoger</a:t>
            </a:r>
            <a:r>
              <a:rPr lang="en-GB" dirty="0"/>
              <a:t> de </a:t>
            </a:r>
            <a:r>
              <a:rPr lang="en-GB" dirty="0" err="1"/>
              <a:t>trouw</a:t>
            </a:r>
            <a:r>
              <a:rPr lang="en-GB" dirty="0"/>
              <a:t>.</a:t>
            </a:r>
          </a:p>
          <a:p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hoge</a:t>
            </a:r>
            <a:r>
              <a:rPr lang="en-GB" dirty="0"/>
              <a:t> </a:t>
            </a:r>
            <a:r>
              <a:rPr lang="en-GB" dirty="0" err="1"/>
              <a:t>trouw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samengaan</a:t>
            </a:r>
            <a:r>
              <a:rPr lang="en-GB" dirty="0"/>
              <a:t> met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lage</a:t>
            </a:r>
            <a:r>
              <a:rPr lang="en-GB" dirty="0"/>
              <a:t> </a:t>
            </a:r>
            <a:r>
              <a:rPr lang="en-GB" dirty="0" err="1"/>
              <a:t>presentie</a:t>
            </a:r>
            <a:r>
              <a:rPr lang="en-GB" dirty="0"/>
              <a:t> en </a:t>
            </a:r>
            <a:r>
              <a:rPr lang="en-GB" dirty="0" err="1"/>
              <a:t>andersom</a:t>
            </a:r>
            <a:r>
              <a:rPr lang="en-GB"/>
              <a:t>.</a:t>
            </a:r>
          </a:p>
          <a:p>
            <a:endParaRPr lang="en-GB" dirty="0"/>
          </a:p>
          <a:p>
            <a:r>
              <a:rPr lang="en-GB" dirty="0"/>
              <a:t>De </a:t>
            </a:r>
            <a:r>
              <a:rPr lang="en-GB" dirty="0" err="1"/>
              <a:t>lijst</a:t>
            </a:r>
            <a:r>
              <a:rPr lang="en-GB" dirty="0"/>
              <a:t> met </a:t>
            </a:r>
            <a:r>
              <a:rPr lang="en-GB" dirty="0" err="1"/>
              <a:t>typerende</a:t>
            </a:r>
            <a:r>
              <a:rPr lang="en-GB" dirty="0"/>
              <a:t> </a:t>
            </a:r>
            <a:r>
              <a:rPr lang="en-GB" dirty="0" err="1"/>
              <a:t>soorten</a:t>
            </a:r>
            <a:r>
              <a:rPr lang="en-GB" dirty="0"/>
              <a:t> van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gemeenschap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beperkt</a:t>
            </a:r>
            <a:r>
              <a:rPr lang="en-GB" dirty="0"/>
              <a:t> </a:t>
            </a:r>
            <a:r>
              <a:rPr lang="en-GB" dirty="0" err="1"/>
              <a:t>geldig</a:t>
            </a:r>
            <a:r>
              <a:rPr lang="en-GB" dirty="0"/>
              <a:t> </a:t>
            </a:r>
            <a:r>
              <a:rPr lang="en-GB" dirty="0" err="1"/>
              <a:t>zijn</a:t>
            </a:r>
            <a:r>
              <a:rPr lang="en-GB" dirty="0"/>
              <a:t>: </a:t>
            </a:r>
            <a:r>
              <a:rPr lang="en-GB" dirty="0" err="1"/>
              <a:t>lokaal</a:t>
            </a:r>
            <a:r>
              <a:rPr lang="en-GB" dirty="0"/>
              <a:t>, </a:t>
            </a:r>
            <a:r>
              <a:rPr lang="en-GB" dirty="0" err="1"/>
              <a:t>regionaal</a:t>
            </a:r>
            <a:r>
              <a:rPr lang="en-GB" dirty="0"/>
              <a:t> of overall </a:t>
            </a:r>
            <a:r>
              <a:rPr lang="en-GB" dirty="0" err="1"/>
              <a:t>binnen</a:t>
            </a:r>
            <a:r>
              <a:rPr lang="en-GB" dirty="0"/>
              <a:t> het </a:t>
            </a:r>
            <a:r>
              <a:rPr lang="en-GB" dirty="0" err="1"/>
              <a:t>verspreidingsgebied</a:t>
            </a:r>
            <a:r>
              <a:rPr lang="en-GB" dirty="0"/>
              <a:t> van de </a:t>
            </a:r>
            <a:r>
              <a:rPr lang="en-GB" dirty="0" err="1"/>
              <a:t>gemeenschap</a:t>
            </a:r>
            <a:r>
              <a:rPr lang="en-GB" dirty="0"/>
              <a:t>.</a:t>
            </a:r>
          </a:p>
          <a:p>
            <a:r>
              <a:rPr lang="en-GB" dirty="0" err="1"/>
              <a:t>Voor</a:t>
            </a:r>
            <a:r>
              <a:rPr lang="en-GB" dirty="0"/>
              <a:t> </a:t>
            </a:r>
            <a:r>
              <a:rPr lang="en-GB" dirty="0" err="1"/>
              <a:t>differentiërende</a:t>
            </a:r>
            <a:r>
              <a:rPr lang="en-GB" dirty="0"/>
              <a:t> </a:t>
            </a:r>
            <a:r>
              <a:rPr lang="en-GB" dirty="0" err="1"/>
              <a:t>soorten</a:t>
            </a:r>
            <a:r>
              <a:rPr lang="en-GB" dirty="0"/>
              <a:t> van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klasse</a:t>
            </a:r>
            <a:r>
              <a:rPr lang="en-GB" dirty="0"/>
              <a:t> </a:t>
            </a:r>
            <a:r>
              <a:rPr lang="en-GB" dirty="0" err="1"/>
              <a:t>soms</a:t>
            </a:r>
            <a:r>
              <a:rPr lang="en-GB" dirty="0"/>
              <a:t> </a:t>
            </a:r>
            <a:r>
              <a:rPr lang="en-GB" dirty="0" err="1"/>
              <a:t>ook</a:t>
            </a:r>
            <a:r>
              <a:rPr lang="en-GB" dirty="0"/>
              <a:t>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lagere</a:t>
            </a:r>
            <a:r>
              <a:rPr lang="en-GB" dirty="0"/>
              <a:t> </a:t>
            </a:r>
            <a:r>
              <a:rPr lang="en-GB" dirty="0" err="1"/>
              <a:t>presentie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60%.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31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854000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r>
              <a:rPr lang="en-GB" dirty="0" err="1"/>
              <a:t>Kensoorten</a:t>
            </a:r>
            <a:r>
              <a:rPr lang="en-GB" dirty="0"/>
              <a:t> </a:t>
            </a:r>
            <a:r>
              <a:rPr lang="en-GB" dirty="0" err="1"/>
              <a:t>voor</a:t>
            </a:r>
            <a:r>
              <a:rPr lang="en-GB" dirty="0"/>
              <a:t> Nederland, in </a:t>
            </a:r>
            <a:r>
              <a:rPr lang="en-GB" dirty="0" err="1"/>
              <a:t>Pignatti</a:t>
            </a:r>
            <a:r>
              <a:rPr lang="en-GB" dirty="0"/>
              <a:t> p129-130</a:t>
            </a:r>
            <a:r>
              <a:rPr lang="en-GB" baseline="0" dirty="0"/>
              <a:t> maar </a:t>
            </a:r>
            <a:r>
              <a:rPr lang="en-GB" baseline="0" dirty="0" err="1"/>
              <a:t>liefst</a:t>
            </a:r>
            <a:r>
              <a:rPr lang="en-GB" baseline="0" dirty="0"/>
              <a:t> 40 </a:t>
            </a:r>
            <a:r>
              <a:rPr lang="en-GB" baseline="0" dirty="0" err="1"/>
              <a:t>kensoorten</a:t>
            </a:r>
            <a:r>
              <a:rPr lang="en-GB" baseline="0" dirty="0"/>
              <a:t> en </a:t>
            </a:r>
            <a:r>
              <a:rPr lang="en-GB" baseline="0" dirty="0" err="1"/>
              <a:t>andere</a:t>
            </a:r>
            <a:r>
              <a:rPr lang="en-GB" baseline="0" dirty="0"/>
              <a:t> (</a:t>
            </a:r>
            <a:r>
              <a:rPr lang="en-GB" baseline="0" dirty="0" err="1"/>
              <a:t>hogere</a:t>
            </a:r>
            <a:r>
              <a:rPr lang="en-GB" baseline="0" dirty="0"/>
              <a:t>) </a:t>
            </a:r>
            <a:r>
              <a:rPr lang="en-GB" baseline="0" dirty="0" err="1"/>
              <a:t>presenties</a:t>
            </a:r>
            <a:r>
              <a:rPr lang="en-GB" baseline="0" dirty="0"/>
              <a:t>!</a:t>
            </a:r>
          </a:p>
          <a:p>
            <a:endParaRPr lang="en-GB" baseline="0" dirty="0"/>
          </a:p>
          <a:p>
            <a:r>
              <a:rPr lang="en-GB" baseline="0" dirty="0" err="1"/>
              <a:t>Pignatti</a:t>
            </a:r>
            <a:r>
              <a:rPr lang="en-GB" baseline="0" dirty="0"/>
              <a:t> </a:t>
            </a:r>
            <a:r>
              <a:rPr lang="en-GB" baseline="0" dirty="0" err="1"/>
              <a:t>kent</a:t>
            </a:r>
            <a:r>
              <a:rPr lang="en-GB" baseline="0" dirty="0"/>
              <a:t> </a:t>
            </a:r>
            <a:r>
              <a:rPr lang="en-GB" baseline="0" dirty="0" err="1"/>
              <a:t>wel</a:t>
            </a:r>
            <a:r>
              <a:rPr lang="en-GB" baseline="0" dirty="0"/>
              <a:t> </a:t>
            </a:r>
            <a:r>
              <a:rPr lang="en-GB" baseline="0" dirty="0" err="1"/>
              <a:t>klasse</a:t>
            </a:r>
            <a:r>
              <a:rPr lang="en-GB" baseline="0" dirty="0"/>
              <a:t> en </a:t>
            </a:r>
            <a:r>
              <a:rPr lang="en-GB" baseline="0" dirty="0" err="1"/>
              <a:t>orde</a:t>
            </a:r>
            <a:r>
              <a:rPr lang="en-GB" baseline="0" dirty="0"/>
              <a:t>, maar </a:t>
            </a:r>
            <a:r>
              <a:rPr lang="en-GB" baseline="0" dirty="0" err="1"/>
              <a:t>niet</a:t>
            </a:r>
            <a:r>
              <a:rPr lang="en-GB" baseline="0" dirty="0"/>
              <a:t> </a:t>
            </a:r>
            <a:r>
              <a:rPr lang="en-GB" baseline="0" dirty="0" err="1"/>
              <a:t>verbond</a:t>
            </a:r>
            <a:r>
              <a:rPr lang="en-GB" baseline="0" dirty="0"/>
              <a:t> en </a:t>
            </a:r>
            <a:r>
              <a:rPr lang="en-GB" baseline="0" dirty="0" err="1"/>
              <a:t>associatie</a:t>
            </a:r>
            <a:r>
              <a:rPr lang="en-GB" baseline="0" dirty="0"/>
              <a:t>. </a:t>
            </a:r>
            <a:r>
              <a:rPr lang="en-GB" baseline="0" dirty="0" err="1"/>
              <a:t>Laatsten</a:t>
            </a:r>
            <a:r>
              <a:rPr lang="en-GB" baseline="0" dirty="0"/>
              <a:t> </a:t>
            </a:r>
            <a:r>
              <a:rPr lang="en-GB" baseline="0" dirty="0" err="1"/>
              <a:t>komen</a:t>
            </a:r>
            <a:r>
              <a:rPr lang="en-GB" baseline="0" dirty="0"/>
              <a:t> in de </a:t>
            </a:r>
            <a:r>
              <a:rPr lang="en-GB" baseline="0" dirty="0" err="1"/>
              <a:t>Dolomieten</a:t>
            </a:r>
            <a:r>
              <a:rPr lang="en-GB" baseline="0" dirty="0"/>
              <a:t> </a:t>
            </a:r>
            <a:r>
              <a:rPr lang="en-GB" baseline="0" dirty="0" err="1"/>
              <a:t>dus</a:t>
            </a:r>
            <a:r>
              <a:rPr lang="en-GB" baseline="0" dirty="0"/>
              <a:t> </a:t>
            </a:r>
            <a:r>
              <a:rPr lang="en-GB" baseline="0" dirty="0" err="1"/>
              <a:t>niet</a:t>
            </a:r>
            <a:r>
              <a:rPr lang="en-GB" baseline="0" dirty="0"/>
              <a:t> </a:t>
            </a:r>
            <a:r>
              <a:rPr lang="en-GB" baseline="0" dirty="0" err="1"/>
              <a:t>voor</a:t>
            </a:r>
            <a:r>
              <a:rPr lang="en-GB" baseline="0" dirty="0"/>
              <a:t>.</a:t>
            </a:r>
          </a:p>
          <a:p>
            <a:endParaRPr lang="en-GB" dirty="0"/>
          </a:p>
          <a:p>
            <a:r>
              <a:rPr lang="en-GB" dirty="0" err="1"/>
              <a:t>Naamgevers</a:t>
            </a:r>
            <a:r>
              <a:rPr lang="en-GB" dirty="0"/>
              <a:t>,</a:t>
            </a:r>
            <a:r>
              <a:rPr lang="en-GB" baseline="0" dirty="0"/>
              <a:t> Festuca en </a:t>
            </a:r>
            <a:r>
              <a:rPr lang="en-GB" baseline="0" dirty="0" err="1"/>
              <a:t>Bromus</a:t>
            </a:r>
            <a:r>
              <a:rPr lang="en-GB" baseline="0" dirty="0"/>
              <a:t> </a:t>
            </a:r>
            <a:r>
              <a:rPr lang="en-GB" baseline="0" dirty="0" err="1"/>
              <a:t>ontbreken</a:t>
            </a:r>
            <a:endParaRPr lang="en-GB" baseline="0" dirty="0"/>
          </a:p>
          <a:p>
            <a:endParaRPr lang="en-GB" dirty="0"/>
          </a:p>
          <a:p>
            <a:r>
              <a:rPr lang="en-GB" dirty="0" err="1"/>
              <a:t>Gewone</a:t>
            </a:r>
            <a:r>
              <a:rPr lang="en-GB" baseline="0" dirty="0"/>
              <a:t> </a:t>
            </a:r>
            <a:r>
              <a:rPr lang="en-GB" baseline="0" dirty="0" err="1"/>
              <a:t>vleugeltjesbloem</a:t>
            </a:r>
            <a:r>
              <a:rPr lang="en-GB" baseline="0" dirty="0"/>
              <a:t> in de </a:t>
            </a:r>
            <a:r>
              <a:rPr lang="en-GB" baseline="0" dirty="0" err="1"/>
              <a:t>opnamen</a:t>
            </a:r>
            <a:r>
              <a:rPr lang="en-GB" baseline="0" dirty="0"/>
              <a:t> van </a:t>
            </a:r>
            <a:r>
              <a:rPr lang="en-GB" baseline="0" dirty="0" err="1"/>
              <a:t>onze</a:t>
            </a:r>
            <a:r>
              <a:rPr lang="en-GB" baseline="0" dirty="0"/>
              <a:t> </a:t>
            </a:r>
            <a:r>
              <a:rPr lang="en-GB" baseline="0" dirty="0" err="1"/>
              <a:t>kalkgraslanden</a:t>
            </a:r>
            <a:r>
              <a:rPr lang="en-GB" baseline="0" dirty="0"/>
              <a:t> </a:t>
            </a:r>
            <a:r>
              <a:rPr lang="en-GB" baseline="0" dirty="0" err="1"/>
              <a:t>wellicht</a:t>
            </a:r>
            <a:r>
              <a:rPr lang="en-GB" baseline="0" dirty="0"/>
              <a:t> </a:t>
            </a:r>
            <a:r>
              <a:rPr lang="en-GB" baseline="0" dirty="0" err="1"/>
              <a:t>foute</a:t>
            </a:r>
            <a:r>
              <a:rPr lang="en-GB" baseline="0" dirty="0"/>
              <a:t> </a:t>
            </a:r>
            <a:r>
              <a:rPr lang="en-GB" baseline="0" dirty="0" err="1"/>
              <a:t>determinaties</a:t>
            </a:r>
            <a:r>
              <a:rPr lang="en-GB" baseline="0" dirty="0"/>
              <a:t>: </a:t>
            </a:r>
            <a:r>
              <a:rPr lang="en-GB" baseline="0" dirty="0" err="1"/>
              <a:t>moet</a:t>
            </a:r>
            <a:r>
              <a:rPr lang="en-GB" baseline="0" dirty="0"/>
              <a:t> </a:t>
            </a:r>
            <a:r>
              <a:rPr lang="en-GB" baseline="0" dirty="0" err="1"/>
              <a:t>kuifvleugeltjesbloem</a:t>
            </a:r>
            <a:r>
              <a:rPr lang="en-GB" baseline="0" dirty="0"/>
              <a:t> </a:t>
            </a:r>
            <a:r>
              <a:rPr lang="en-GB" baseline="0" dirty="0" err="1"/>
              <a:t>zijn</a:t>
            </a:r>
            <a:r>
              <a:rPr lang="en-GB" baseline="0" dirty="0"/>
              <a:t>?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32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1657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r>
              <a:rPr lang="en-GB" dirty="0" err="1"/>
              <a:t>Kalkgoudmos</a:t>
            </a:r>
            <a:r>
              <a:rPr lang="en-GB" dirty="0"/>
              <a:t> </a:t>
            </a:r>
            <a:r>
              <a:rPr lang="en-GB" dirty="0" err="1"/>
              <a:t>waargenomen</a:t>
            </a:r>
            <a:r>
              <a:rPr lang="en-GB" baseline="0" dirty="0"/>
              <a:t> in </a:t>
            </a:r>
            <a:r>
              <a:rPr lang="en-GB" baseline="0" dirty="0" err="1"/>
              <a:t>gebieden</a:t>
            </a:r>
            <a:r>
              <a:rPr lang="en-GB" baseline="0" dirty="0"/>
              <a:t> met </a:t>
            </a:r>
            <a:r>
              <a:rPr lang="en-GB" baseline="0" dirty="0" err="1"/>
              <a:t>kalk</a:t>
            </a:r>
            <a:r>
              <a:rPr lang="en-GB" baseline="0" dirty="0"/>
              <a:t>. </a:t>
            </a:r>
            <a:r>
              <a:rPr lang="en-GB" baseline="0" dirty="0" err="1"/>
              <a:t>Zie</a:t>
            </a:r>
            <a:r>
              <a:rPr lang="en-GB" baseline="0" dirty="0"/>
              <a:t> waarnemingen.nl met GBIF-data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33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966279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r>
              <a:rPr lang="en-GB" dirty="0"/>
              <a:t>Uit de </a:t>
            </a:r>
            <a:r>
              <a:rPr lang="en-GB" dirty="0" err="1"/>
              <a:t>Dolomieten</a:t>
            </a:r>
            <a:r>
              <a:rPr lang="en-GB" dirty="0"/>
              <a:t> </a:t>
            </a:r>
            <a:r>
              <a:rPr lang="en-GB" dirty="0" err="1"/>
              <a:t>presentatie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34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276128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r>
              <a:rPr lang="en-GB" dirty="0"/>
              <a:t>‘</a:t>
            </a:r>
            <a:r>
              <a:rPr lang="en-GB" dirty="0" err="1"/>
              <a:t>Onze</a:t>
            </a:r>
            <a:r>
              <a:rPr lang="en-GB" dirty="0"/>
              <a:t>’ </a:t>
            </a:r>
            <a:r>
              <a:rPr lang="en-GB" dirty="0" err="1"/>
              <a:t>associatie</a:t>
            </a:r>
            <a:r>
              <a:rPr lang="en-GB" dirty="0"/>
              <a:t> </a:t>
            </a:r>
            <a:r>
              <a:rPr lang="en-GB" dirty="0" err="1"/>
              <a:t>komt</a:t>
            </a:r>
            <a:r>
              <a:rPr lang="en-GB" dirty="0"/>
              <a:t> in de </a:t>
            </a:r>
            <a:r>
              <a:rPr lang="en-GB" dirty="0" err="1"/>
              <a:t>Dolomieten</a:t>
            </a:r>
            <a:r>
              <a:rPr lang="en-GB" dirty="0"/>
              <a:t> </a:t>
            </a:r>
            <a:r>
              <a:rPr lang="en-GB" dirty="0" err="1"/>
              <a:t>niet</a:t>
            </a:r>
            <a:r>
              <a:rPr lang="en-GB" dirty="0"/>
              <a:t> </a:t>
            </a:r>
            <a:r>
              <a:rPr lang="en-GB" dirty="0" err="1"/>
              <a:t>voor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Voorbeeld</a:t>
            </a:r>
            <a:r>
              <a:rPr lang="en-GB" dirty="0"/>
              <a:t> </a:t>
            </a:r>
            <a:r>
              <a:rPr lang="en-GB" dirty="0" err="1"/>
              <a:t>Carex</a:t>
            </a:r>
            <a:r>
              <a:rPr lang="en-GB" dirty="0"/>
              <a:t> Humilis: </a:t>
            </a:r>
            <a:r>
              <a:rPr lang="en-GB" dirty="0" err="1"/>
              <a:t>blijkbaar</a:t>
            </a:r>
            <a:r>
              <a:rPr lang="en-GB" dirty="0"/>
              <a:t> </a:t>
            </a:r>
            <a:r>
              <a:rPr lang="en-GB" dirty="0" err="1"/>
              <a:t>genoteerd</a:t>
            </a:r>
            <a:r>
              <a:rPr lang="en-GB" dirty="0"/>
              <a:t> in 3 van 5 = 60% van de </a:t>
            </a:r>
            <a:r>
              <a:rPr lang="en-GB" dirty="0" err="1"/>
              <a:t>opnamen</a:t>
            </a:r>
            <a:r>
              <a:rPr lang="en-GB" dirty="0"/>
              <a:t> van </a:t>
            </a:r>
            <a:r>
              <a:rPr lang="en-GB" dirty="0" err="1"/>
              <a:t>Thlaspi</a:t>
            </a:r>
            <a:r>
              <a:rPr lang="en-GB" dirty="0"/>
              <a:t> </a:t>
            </a:r>
            <a:r>
              <a:rPr lang="en-GB" dirty="0" err="1"/>
              <a:t>Trifolietum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35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428495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r>
              <a:rPr lang="en-GB" dirty="0" err="1"/>
              <a:t>Verdeel</a:t>
            </a:r>
            <a:r>
              <a:rPr lang="en-GB" dirty="0"/>
              <a:t> in </a:t>
            </a:r>
            <a:r>
              <a:rPr lang="en-GB" dirty="0" err="1"/>
              <a:t>vier</a:t>
            </a:r>
            <a:r>
              <a:rPr lang="en-GB" dirty="0"/>
              <a:t> </a:t>
            </a:r>
            <a:r>
              <a:rPr lang="en-GB" dirty="0" err="1"/>
              <a:t>vlakken</a:t>
            </a:r>
            <a:r>
              <a:rPr lang="en-GB" dirty="0"/>
              <a:t> van </a:t>
            </a:r>
            <a:r>
              <a:rPr lang="en-GB" dirty="0" err="1"/>
              <a:t>linksboven</a:t>
            </a:r>
            <a:r>
              <a:rPr lang="en-GB" dirty="0"/>
              <a:t> met de </a:t>
            </a:r>
            <a:r>
              <a:rPr lang="en-GB" dirty="0" err="1"/>
              <a:t>klok</a:t>
            </a:r>
            <a:r>
              <a:rPr lang="en-GB" dirty="0"/>
              <a:t> </a:t>
            </a:r>
            <a:r>
              <a:rPr lang="en-GB" dirty="0" err="1"/>
              <a:t>mee</a:t>
            </a:r>
            <a:r>
              <a:rPr lang="en-GB" dirty="0"/>
              <a:t> </a:t>
            </a:r>
            <a:r>
              <a:rPr lang="en-GB" dirty="0" err="1"/>
              <a:t>naar</a:t>
            </a:r>
            <a:r>
              <a:rPr lang="en-GB" dirty="0"/>
              <a:t> </a:t>
            </a:r>
            <a:r>
              <a:rPr lang="en-GB" dirty="0" err="1"/>
              <a:t>linksonder</a:t>
            </a:r>
            <a:endParaRPr lang="en-GB" dirty="0"/>
          </a:p>
          <a:p>
            <a:r>
              <a:rPr lang="en-GB" dirty="0"/>
              <a:t>I Hoge </a:t>
            </a:r>
            <a:r>
              <a:rPr lang="en-GB" dirty="0" err="1"/>
              <a:t>trouw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, </a:t>
            </a:r>
            <a:r>
              <a:rPr lang="en-GB" dirty="0" err="1"/>
              <a:t>lage</a:t>
            </a:r>
            <a:r>
              <a:rPr lang="en-GB" dirty="0"/>
              <a:t> </a:t>
            </a:r>
            <a:r>
              <a:rPr lang="en-GB" dirty="0" err="1"/>
              <a:t>presentie</a:t>
            </a:r>
            <a:r>
              <a:rPr lang="en-GB" dirty="0"/>
              <a:t> in </a:t>
            </a:r>
            <a:r>
              <a:rPr lang="en-GB" dirty="0" err="1"/>
              <a:t>associatie</a:t>
            </a:r>
            <a:r>
              <a:rPr lang="en-GB" dirty="0"/>
              <a:t>, </a:t>
            </a:r>
            <a:r>
              <a:rPr lang="en-GB" dirty="0" err="1"/>
              <a:t>mogelijke</a:t>
            </a:r>
            <a:r>
              <a:rPr lang="en-GB" dirty="0"/>
              <a:t> </a:t>
            </a:r>
            <a:r>
              <a:rPr lang="en-GB" dirty="0" err="1"/>
              <a:t>kensoort</a:t>
            </a:r>
            <a:r>
              <a:rPr lang="en-GB" dirty="0"/>
              <a:t>, maar </a:t>
            </a:r>
            <a:r>
              <a:rPr lang="en-GB" dirty="0" err="1"/>
              <a:t>niet</a:t>
            </a:r>
            <a:r>
              <a:rPr lang="en-GB" dirty="0"/>
              <a:t> zo </a:t>
            </a:r>
            <a:r>
              <a:rPr lang="en-GB" dirty="0" err="1"/>
              <a:t>praktisch</a:t>
            </a:r>
            <a:endParaRPr lang="en-GB" dirty="0"/>
          </a:p>
          <a:p>
            <a:r>
              <a:rPr lang="en-GB" dirty="0"/>
              <a:t>II Hoge </a:t>
            </a:r>
            <a:r>
              <a:rPr lang="en-GB" dirty="0" err="1"/>
              <a:t>trouw</a:t>
            </a:r>
            <a:r>
              <a:rPr lang="en-GB" dirty="0"/>
              <a:t> en </a:t>
            </a:r>
            <a:r>
              <a:rPr lang="en-GB" dirty="0" err="1"/>
              <a:t>hoge</a:t>
            </a:r>
            <a:r>
              <a:rPr lang="en-GB" dirty="0"/>
              <a:t> </a:t>
            </a:r>
            <a:r>
              <a:rPr lang="en-GB" dirty="0" err="1"/>
              <a:t>presentie</a:t>
            </a:r>
            <a:r>
              <a:rPr lang="en-GB" dirty="0"/>
              <a:t>: </a:t>
            </a:r>
            <a:r>
              <a:rPr lang="en-GB" dirty="0" err="1"/>
              <a:t>ideaal</a:t>
            </a:r>
            <a:r>
              <a:rPr lang="en-GB" dirty="0"/>
              <a:t> </a:t>
            </a:r>
            <a:r>
              <a:rPr lang="en-GB" dirty="0" err="1"/>
              <a:t>voor</a:t>
            </a:r>
            <a:r>
              <a:rPr lang="en-GB" dirty="0"/>
              <a:t> </a:t>
            </a:r>
            <a:r>
              <a:rPr lang="en-GB" dirty="0" err="1"/>
              <a:t>kensoorten</a:t>
            </a:r>
            <a:r>
              <a:rPr lang="en-GB" dirty="0"/>
              <a:t>!</a:t>
            </a:r>
          </a:p>
          <a:p>
            <a:r>
              <a:rPr lang="en-GB" dirty="0"/>
              <a:t>III </a:t>
            </a:r>
            <a:r>
              <a:rPr lang="en-GB" dirty="0" err="1"/>
              <a:t>Lage</a:t>
            </a:r>
            <a:r>
              <a:rPr lang="en-GB" dirty="0"/>
              <a:t> </a:t>
            </a:r>
            <a:r>
              <a:rPr lang="en-GB" dirty="0" err="1"/>
              <a:t>trouw</a:t>
            </a:r>
            <a:r>
              <a:rPr lang="en-GB" dirty="0"/>
              <a:t>, </a:t>
            </a:r>
            <a:r>
              <a:rPr lang="en-GB" dirty="0" err="1"/>
              <a:t>hoge</a:t>
            </a:r>
            <a:r>
              <a:rPr lang="en-GB" dirty="0"/>
              <a:t> </a:t>
            </a:r>
            <a:r>
              <a:rPr lang="en-GB" dirty="0" err="1"/>
              <a:t>presentie</a:t>
            </a:r>
            <a:r>
              <a:rPr lang="en-GB" dirty="0"/>
              <a:t>: constant </a:t>
            </a:r>
            <a:r>
              <a:rPr lang="en-GB" dirty="0" err="1"/>
              <a:t>soorten</a:t>
            </a:r>
            <a:r>
              <a:rPr lang="en-GB" dirty="0"/>
              <a:t> die </a:t>
            </a:r>
            <a:r>
              <a:rPr lang="en-GB" dirty="0" err="1"/>
              <a:t>echter</a:t>
            </a:r>
            <a:r>
              <a:rPr lang="en-GB" dirty="0"/>
              <a:t> </a:t>
            </a:r>
            <a:r>
              <a:rPr lang="en-GB" dirty="0" err="1"/>
              <a:t>ook</a:t>
            </a:r>
            <a:r>
              <a:rPr lang="en-GB" dirty="0"/>
              <a:t> in </a:t>
            </a:r>
            <a:r>
              <a:rPr lang="en-GB" dirty="0" err="1"/>
              <a:t>andere</a:t>
            </a:r>
            <a:r>
              <a:rPr lang="en-GB" dirty="0"/>
              <a:t> </a:t>
            </a:r>
            <a:r>
              <a:rPr lang="en-GB" dirty="0" err="1"/>
              <a:t>vegetatietypen</a:t>
            </a:r>
            <a:r>
              <a:rPr lang="en-GB" dirty="0"/>
              <a:t> (</a:t>
            </a:r>
            <a:r>
              <a:rPr lang="en-GB" dirty="0" err="1"/>
              <a:t>veel</a:t>
            </a:r>
            <a:r>
              <a:rPr lang="en-GB" dirty="0"/>
              <a:t>) </a:t>
            </a:r>
            <a:r>
              <a:rPr lang="en-GB" dirty="0" err="1"/>
              <a:t>voorkomen</a:t>
            </a:r>
            <a:endParaRPr lang="en-GB" dirty="0"/>
          </a:p>
          <a:p>
            <a:r>
              <a:rPr lang="en-GB" dirty="0"/>
              <a:t>IV </a:t>
            </a:r>
            <a:r>
              <a:rPr lang="en-GB" dirty="0" err="1"/>
              <a:t>Lage</a:t>
            </a:r>
            <a:r>
              <a:rPr lang="en-GB" dirty="0"/>
              <a:t> </a:t>
            </a:r>
            <a:r>
              <a:rPr lang="en-GB" dirty="0" err="1"/>
              <a:t>trouw</a:t>
            </a:r>
            <a:r>
              <a:rPr lang="en-GB" dirty="0"/>
              <a:t>, </a:t>
            </a:r>
            <a:r>
              <a:rPr lang="en-GB" dirty="0" err="1"/>
              <a:t>lage</a:t>
            </a:r>
            <a:r>
              <a:rPr lang="en-GB" dirty="0"/>
              <a:t> </a:t>
            </a:r>
            <a:r>
              <a:rPr lang="en-GB" dirty="0" err="1"/>
              <a:t>presentie</a:t>
            </a:r>
            <a:r>
              <a:rPr lang="en-GB" dirty="0"/>
              <a:t>:: </a:t>
            </a:r>
            <a:r>
              <a:rPr lang="en-GB" dirty="0" err="1"/>
              <a:t>begeleidende</a:t>
            </a:r>
            <a:r>
              <a:rPr lang="en-GB" dirty="0"/>
              <a:t> </a:t>
            </a:r>
            <a:r>
              <a:rPr lang="en-GB" dirty="0" err="1"/>
              <a:t>soorten</a:t>
            </a:r>
            <a:endParaRPr lang="en-GB" dirty="0"/>
          </a:p>
          <a:p>
            <a:endParaRPr lang="en-GB" dirty="0"/>
          </a:p>
          <a:p>
            <a:r>
              <a:rPr lang="en-GB" dirty="0"/>
              <a:t>Grote centaurie is </a:t>
            </a:r>
            <a:r>
              <a:rPr lang="en-GB" dirty="0" err="1"/>
              <a:t>toch</a:t>
            </a:r>
            <a:r>
              <a:rPr lang="en-GB" dirty="0"/>
              <a:t>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klassekensoort</a:t>
            </a:r>
            <a:r>
              <a:rPr lang="en-GB" dirty="0"/>
              <a:t> van het </a:t>
            </a:r>
            <a:r>
              <a:rPr lang="en-GB" dirty="0" err="1"/>
              <a:t>Festuco-Brometea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36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654723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r>
              <a:rPr lang="en-GB" dirty="0" err="1"/>
              <a:t>Logaritmische</a:t>
            </a:r>
            <a:r>
              <a:rPr lang="en-GB" dirty="0"/>
              <a:t> </a:t>
            </a:r>
            <a:r>
              <a:rPr lang="en-GB" dirty="0" err="1"/>
              <a:t>schaalverdeling</a:t>
            </a:r>
            <a:r>
              <a:rPr lang="en-GB" dirty="0"/>
              <a:t>: </a:t>
            </a:r>
            <a:r>
              <a:rPr lang="en-GB" dirty="0" err="1"/>
              <a:t>trekt</a:t>
            </a:r>
            <a:r>
              <a:rPr lang="en-GB" dirty="0"/>
              <a:t> de </a:t>
            </a:r>
            <a:r>
              <a:rPr lang="en-GB" dirty="0" err="1"/>
              <a:t>wolk</a:t>
            </a:r>
            <a:r>
              <a:rPr lang="en-GB" dirty="0"/>
              <a:t> </a:t>
            </a:r>
            <a:r>
              <a:rPr lang="en-GB" dirty="0" err="1"/>
              <a:t>linksonder</a:t>
            </a:r>
            <a:r>
              <a:rPr lang="en-GB" dirty="0"/>
              <a:t> </a:t>
            </a:r>
            <a:r>
              <a:rPr lang="en-GB" dirty="0" err="1"/>
              <a:t>uit</a:t>
            </a:r>
            <a:r>
              <a:rPr lang="en-GB" dirty="0"/>
              <a:t> </a:t>
            </a:r>
            <a:r>
              <a:rPr lang="en-GB" dirty="0" err="1"/>
              <a:t>elkaar</a:t>
            </a:r>
            <a:r>
              <a:rPr lang="en-GB" dirty="0"/>
              <a:t>. Nu </a:t>
            </a:r>
            <a:r>
              <a:rPr lang="en-GB" dirty="0" err="1"/>
              <a:t>meer</a:t>
            </a:r>
            <a:r>
              <a:rPr lang="en-GB" dirty="0"/>
              <a:t> </a:t>
            </a:r>
            <a:r>
              <a:rPr lang="en-GB" dirty="0" err="1"/>
              <a:t>soorten</a:t>
            </a:r>
            <a:r>
              <a:rPr lang="en-GB" dirty="0"/>
              <a:t> in </a:t>
            </a:r>
            <a:r>
              <a:rPr lang="en-GB" dirty="0" err="1"/>
              <a:t>vak</a:t>
            </a:r>
            <a:r>
              <a:rPr lang="en-GB" dirty="0"/>
              <a:t> II.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37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438644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461000"/>
            <a:ext cx="6120000" cy="4259000"/>
          </a:xfrm>
        </p:spPr>
        <p:txBody>
          <a:bodyPr/>
          <a:lstStyle/>
          <a:p>
            <a:r>
              <a:rPr lang="en-GB" dirty="0"/>
              <a:t>VNL3-p228</a:t>
            </a:r>
          </a:p>
          <a:p>
            <a:endParaRPr lang="en-GB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38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489911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143500"/>
            <a:ext cx="6120000" cy="45765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39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7533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body"/>
          </p:nvPr>
        </p:nvSpPr>
        <p:spPr>
          <a:xfrm>
            <a:off x="720000" y="4953000"/>
            <a:ext cx="6120000" cy="4767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2000" b="0" strike="noStrike" spc="-1" noProof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VNL p15</a:t>
            </a:r>
            <a:endParaRPr lang="nl-NL" sz="2000" b="0" strike="noStrike" spc="-1" noProof="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r>
              <a:rPr lang="nl-NL" sz="2000" b="0" strike="noStrike" spc="-1" noProof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Flora is een abstract begrip, een lijst, een opsomming. Vegetatie is een concreet begrip: je kan er bijvoorbeeld doorheen lopen.</a:t>
            </a:r>
          </a:p>
          <a:p>
            <a:endParaRPr lang="nl-NL" sz="2000" b="0" strike="noStrike" spc="-1" noProof="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r>
              <a:rPr lang="en-GB" sz="2000" b="0" strike="noStrike" spc="-1" noProof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P</a:t>
            </a:r>
            <a:r>
              <a:rPr lang="nl-NL" sz="2000" b="0" strike="noStrike" spc="-1" noProof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addenstoelen</a:t>
            </a:r>
            <a:r>
              <a:rPr lang="nl-NL" sz="2000" b="0" strike="noStrike" spc="-1" noProof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 leven onder de grond of in een ander organisme. Alleen vruchtlichamen zichtbaar.</a:t>
            </a:r>
          </a:p>
          <a:p>
            <a:r>
              <a:rPr lang="en-GB" sz="2000" b="0" strike="noStrike" spc="-1" noProof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Paddenstoelen</a:t>
            </a:r>
            <a:r>
              <a:rPr lang="en-GB" sz="2000" b="0" strike="noStrike" spc="-1" noProof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 </a:t>
            </a:r>
            <a:r>
              <a:rPr lang="en-GB" sz="2000" b="0" strike="noStrike" spc="-1" noProof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worden</a:t>
            </a:r>
            <a:r>
              <a:rPr lang="en-GB" sz="2000" b="0" strike="noStrike" spc="-1" noProof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 </a:t>
            </a:r>
            <a:r>
              <a:rPr lang="en-GB" sz="2000" b="0" strike="noStrike" spc="-1" noProof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ook</a:t>
            </a:r>
            <a:r>
              <a:rPr lang="en-GB" sz="2000" b="0" strike="noStrike" spc="-1" noProof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 </a:t>
            </a:r>
            <a:r>
              <a:rPr lang="en-GB" sz="2000" b="0" strike="noStrike" spc="-1" noProof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vanuit</a:t>
            </a:r>
            <a:r>
              <a:rPr lang="en-GB" sz="2000" b="0" strike="noStrike" spc="-1" noProof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 </a:t>
            </a:r>
            <a:r>
              <a:rPr lang="en-GB" sz="2000" b="0" strike="noStrike" spc="-1" noProof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praktisch</a:t>
            </a:r>
            <a:r>
              <a:rPr lang="en-GB" sz="2000" b="0" strike="noStrike" spc="-1" noProof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 </a:t>
            </a:r>
            <a:r>
              <a:rPr lang="en-GB" sz="2000" b="0" strike="noStrike" spc="-1" noProof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oogpunt</a:t>
            </a:r>
            <a:r>
              <a:rPr lang="en-GB" sz="2000" b="0" strike="noStrike" spc="-1" noProof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 </a:t>
            </a:r>
            <a:r>
              <a:rPr lang="en-GB" sz="2000" b="0" strike="noStrike" spc="-1" noProof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weggelaten</a:t>
            </a:r>
            <a:r>
              <a:rPr lang="en-GB" sz="2000" b="0" strike="noStrike" spc="-1" noProof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.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Soms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 o</a:t>
            </a:r>
            <a:r>
              <a:rPr lang="en-GB" sz="2000" b="0" strike="noStrike" spc="-1" noProof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ndergronds</a:t>
            </a:r>
            <a:r>
              <a:rPr lang="en-GB" sz="2000" b="0" strike="noStrike" spc="-1" noProof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 </a:t>
            </a:r>
            <a:r>
              <a:rPr lang="en-GB" sz="2000" b="0" strike="noStrike" spc="-1" noProof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wel</a:t>
            </a:r>
            <a:r>
              <a:rPr lang="en-GB" sz="2000" b="0" strike="noStrike" spc="-1" noProof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 </a:t>
            </a:r>
            <a:r>
              <a:rPr lang="en-GB" sz="2000" b="0" strike="noStrike" spc="-1" noProof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aanwezig</a:t>
            </a:r>
            <a:r>
              <a:rPr lang="en-GB" sz="2000" b="0" strike="noStrike" spc="-1" noProof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,</a:t>
            </a:r>
            <a:r>
              <a:rPr lang="en-GB" sz="2000" b="0" strike="noStrike" spc="-1" baseline="0" noProof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 maar </a:t>
            </a:r>
            <a:r>
              <a:rPr lang="en-GB" sz="2000" b="0" strike="noStrike" spc="-1" baseline="0" noProof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geen</a:t>
            </a:r>
            <a:r>
              <a:rPr lang="en-GB" sz="2000" b="0" strike="noStrike" spc="-1" baseline="0" noProof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 </a:t>
            </a:r>
            <a:r>
              <a:rPr lang="en-GB" sz="2000" b="0" strike="noStrike" spc="-1" baseline="0" noProof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vruchtlichamen</a:t>
            </a:r>
            <a:r>
              <a:rPr lang="en-GB" sz="2000" b="0" strike="noStrike" spc="-1" baseline="0" noProof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 </a:t>
            </a:r>
            <a:r>
              <a:rPr lang="en-GB" sz="2000" b="0" strike="noStrike" spc="-1" baseline="0" noProof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bovengronds</a:t>
            </a:r>
            <a:r>
              <a:rPr lang="en-GB" sz="2000" b="0" strike="noStrike" spc="-1" baseline="0" noProof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 </a:t>
            </a:r>
            <a:r>
              <a:rPr lang="en-GB" sz="2000" b="0" strike="noStrike" spc="-1" baseline="0" noProof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aanwezig</a:t>
            </a:r>
            <a:r>
              <a:rPr lang="en-GB" sz="2000" b="0" strike="noStrike" spc="-1" baseline="0" noProof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.</a:t>
            </a:r>
            <a:endParaRPr lang="nl-NL" sz="2000" b="0" strike="noStrike" spc="-1" noProof="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40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019134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092700"/>
            <a:ext cx="6120000" cy="4627300"/>
          </a:xfrm>
        </p:spPr>
        <p:txBody>
          <a:bodyPr/>
          <a:lstStyle/>
          <a:p>
            <a:r>
              <a:rPr lang="en-GB" dirty="0"/>
              <a:t>VNL p 259</a:t>
            </a:r>
          </a:p>
          <a:p>
            <a:r>
              <a:rPr lang="en-GB" dirty="0" err="1"/>
              <a:t>Pioniersvegetatie</a:t>
            </a:r>
            <a:r>
              <a:rPr lang="en-GB" dirty="0"/>
              <a:t>: op kale </a:t>
            </a:r>
            <a:r>
              <a:rPr lang="en-GB" dirty="0" err="1"/>
              <a:t>bodem</a:t>
            </a:r>
            <a:r>
              <a:rPr lang="en-GB" dirty="0"/>
              <a:t>. Start </a:t>
            </a:r>
            <a:r>
              <a:rPr lang="en-GB" dirty="0" err="1"/>
              <a:t>humusvorming</a:t>
            </a:r>
            <a:endParaRPr lang="en-GB" dirty="0"/>
          </a:p>
          <a:p>
            <a:r>
              <a:rPr lang="en-GB" dirty="0" err="1"/>
              <a:t>Secundaire</a:t>
            </a:r>
            <a:r>
              <a:rPr lang="en-GB" dirty="0"/>
              <a:t> </a:t>
            </a:r>
            <a:r>
              <a:rPr lang="en-GB" dirty="0" err="1"/>
              <a:t>successie</a:t>
            </a:r>
            <a:r>
              <a:rPr lang="en-GB" dirty="0"/>
              <a:t>: </a:t>
            </a:r>
            <a:r>
              <a:rPr lang="en-GB" dirty="0" err="1"/>
              <a:t>bodem</a:t>
            </a:r>
            <a:r>
              <a:rPr lang="en-GB" dirty="0"/>
              <a:t> </a:t>
            </a:r>
            <a:r>
              <a:rPr lang="en-GB" dirty="0" err="1"/>
              <a:t>blijft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verstoring</a:t>
            </a:r>
            <a:r>
              <a:rPr lang="en-GB" dirty="0"/>
              <a:t> intact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41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571949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4945062"/>
            <a:ext cx="6120000" cy="4774937"/>
          </a:xfrm>
        </p:spPr>
        <p:txBody>
          <a:bodyPr/>
          <a:lstStyle/>
          <a:p>
            <a:r>
              <a:rPr lang="en-GB" dirty="0"/>
              <a:t>VNL p 259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42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331639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143500"/>
            <a:ext cx="6120000" cy="4576500"/>
          </a:xfrm>
        </p:spPr>
        <p:txBody>
          <a:bodyPr/>
          <a:lstStyle/>
          <a:p>
            <a:r>
              <a:rPr lang="en-GB" dirty="0" err="1"/>
              <a:t>Veldgids</a:t>
            </a:r>
            <a:r>
              <a:rPr lang="en-GB" dirty="0"/>
              <a:t> </a:t>
            </a:r>
            <a:r>
              <a:rPr lang="en-GB" dirty="0" err="1"/>
              <a:t>Rompgemeenschappen</a:t>
            </a:r>
            <a:r>
              <a:rPr lang="en-GB" dirty="0"/>
              <a:t> p.5 en p.119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43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247027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44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427693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219700"/>
            <a:ext cx="6120000" cy="45003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45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044470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r>
              <a:rPr lang="en-GB" dirty="0" err="1"/>
              <a:t>Strooisellaag</a:t>
            </a:r>
            <a:r>
              <a:rPr lang="en-GB" dirty="0"/>
              <a:t> is </a:t>
            </a:r>
            <a:r>
              <a:rPr lang="en-GB" dirty="0" err="1"/>
              <a:t>ook</a:t>
            </a:r>
            <a:r>
              <a:rPr lang="en-GB" dirty="0"/>
              <a:t> het </a:t>
            </a:r>
            <a:r>
              <a:rPr lang="en-GB" dirty="0" err="1"/>
              <a:t>domein</a:t>
            </a:r>
            <a:r>
              <a:rPr lang="en-GB" dirty="0"/>
              <a:t> </a:t>
            </a:r>
            <a:r>
              <a:rPr lang="en-GB" dirty="0" err="1"/>
              <a:t>voor</a:t>
            </a:r>
            <a:r>
              <a:rPr lang="en-GB" dirty="0"/>
              <a:t> de </a:t>
            </a:r>
            <a:r>
              <a:rPr lang="en-GB" dirty="0" err="1"/>
              <a:t>paddenstoelen</a:t>
            </a:r>
            <a:r>
              <a:rPr lang="en-GB" dirty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46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334763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r>
              <a:rPr lang="nl-NL" dirty="0"/>
              <a:t>Door onze werkgroep gemaakte vegetatieopname in het </a:t>
            </a:r>
            <a:r>
              <a:rPr lang="nl-NL" dirty="0" err="1"/>
              <a:t>Malensbosch</a:t>
            </a:r>
            <a:endParaRPr lang="nl-NL" dirty="0"/>
          </a:p>
          <a:p>
            <a:r>
              <a:rPr lang="nl-NL" dirty="0"/>
              <a:t>Successie stadia van de Gewone esdoorn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47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166276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r>
              <a:rPr lang="nl-NL" dirty="0"/>
              <a:t>Bij pioniersvegetaties meer open ruimte te verwachten dan bij climax-vegetaties. Bij de laatsten is elke niche wel opgevuld.</a:t>
            </a:r>
          </a:p>
          <a:p>
            <a:endParaRPr lang="nl-NL" dirty="0"/>
          </a:p>
          <a:p>
            <a:r>
              <a:rPr lang="nl-NL" dirty="0"/>
              <a:t>VNL, p64</a:t>
            </a:r>
          </a:p>
          <a:p>
            <a:r>
              <a:rPr lang="nl-NL" dirty="0"/>
              <a:t>Dispersie gaat over de onderlinge afstand van </a:t>
            </a:r>
            <a:r>
              <a:rPr lang="nl-NL" dirty="0" err="1"/>
              <a:t>individueen</a:t>
            </a:r>
            <a:r>
              <a:rPr lang="nl-NL" dirty="0"/>
              <a:t> van dezelfde </a:t>
            </a:r>
            <a:r>
              <a:rPr lang="nl-NL" dirty="0" err="1"/>
              <a:t>sort</a:t>
            </a:r>
            <a:r>
              <a:rPr lang="nl-NL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48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084967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r>
              <a:rPr lang="nl-NL" dirty="0"/>
              <a:t>Bij pioniersvegetaties meer open ruimte te verwachten dan bij climax-vegetaties. Bij de laatsten is elke niche wel opgevuld.</a:t>
            </a:r>
          </a:p>
          <a:p>
            <a:endParaRPr lang="nl-NL" dirty="0"/>
          </a:p>
          <a:p>
            <a:r>
              <a:rPr lang="nl-NL" dirty="0"/>
              <a:t>VNL, p64</a:t>
            </a:r>
          </a:p>
          <a:p>
            <a:r>
              <a:rPr lang="nl-NL" dirty="0"/>
              <a:t>Dispersie gaat over de onderlinge afstand van individuen van dezelfde soort.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49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01853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r>
              <a:rPr lang="nl-NL" dirty="0"/>
              <a:t>Hogere planten, </a:t>
            </a:r>
            <a:r>
              <a:rPr lang="nl-NL" dirty="0" err="1"/>
              <a:t>Stellarietea</a:t>
            </a:r>
            <a:r>
              <a:rPr lang="nl-NL" dirty="0"/>
              <a:t> mediae, braakliggende akkers. Hier Mont Dauphin 2008 met Zomeradonis</a:t>
            </a:r>
          </a:p>
          <a:p>
            <a:r>
              <a:rPr lang="nl-NL" dirty="0"/>
              <a:t>Mossen, muizenmosjes associatie, muurtje bij kringloopwinkel in Margraten</a:t>
            </a:r>
          </a:p>
          <a:p>
            <a:r>
              <a:rPr lang="nl-NL" dirty="0"/>
              <a:t>Algengemeenschap met groene algen (Filipijnen) </a:t>
            </a:r>
          </a:p>
          <a:p>
            <a:endParaRPr lang="nl-NL" dirty="0"/>
          </a:p>
          <a:p>
            <a:r>
              <a:rPr lang="nl-NL" dirty="0"/>
              <a:t>In veel gemeenschappen zijn natuurlijk soortgroepen gemengd, bijv. planten en mossen.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5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370771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r>
              <a:rPr lang="nl-NL" dirty="0"/>
              <a:t>VNL p.64</a:t>
            </a:r>
          </a:p>
          <a:p>
            <a:r>
              <a:rPr lang="nl-NL" dirty="0"/>
              <a:t>Verticale begrenzing is relatief eenvoudig.</a:t>
            </a:r>
          </a:p>
          <a:p>
            <a:endParaRPr lang="nl-NL" dirty="0"/>
          </a:p>
          <a:p>
            <a:r>
              <a:rPr lang="nl-NL" dirty="0"/>
              <a:t>Horizontale begrenzing is vaak ingewikkelder.</a:t>
            </a:r>
          </a:p>
          <a:p>
            <a:r>
              <a:rPr lang="nl-NL" dirty="0"/>
              <a:t>In Amerika gebruikte methodieken: grootschalig. In Europa: kleinschalige eenheden worden onderscheiden.</a:t>
            </a:r>
          </a:p>
          <a:p>
            <a:r>
              <a:rPr lang="nl-NL" dirty="0"/>
              <a:t>Denk ook aan Flora-districten.</a:t>
            </a:r>
          </a:p>
          <a:p>
            <a:r>
              <a:rPr lang="nl-NL" dirty="0"/>
              <a:t>VNL 262</a:t>
            </a:r>
          </a:p>
          <a:p>
            <a:endParaRPr lang="nl-NL" dirty="0"/>
          </a:p>
          <a:p>
            <a:r>
              <a:rPr lang="nl-NL" dirty="0"/>
              <a:t>Labiel:</a:t>
            </a:r>
            <a:r>
              <a:rPr lang="nl-NL" baseline="0" dirty="0"/>
              <a:t> </a:t>
            </a:r>
            <a:r>
              <a:rPr lang="nl-NL" baseline="0" dirty="0" err="1"/>
              <a:t>mozaiek</a:t>
            </a:r>
            <a:r>
              <a:rPr lang="nl-NL" baseline="0" dirty="0"/>
              <a:t> ontstaat door verschillende successiestadia: dit zijn aparte vegetaties, vaak wel contactvegetaties</a:t>
            </a:r>
          </a:p>
          <a:p>
            <a:r>
              <a:rPr lang="nl-NL" baseline="0" dirty="0"/>
              <a:t>Voorbeeld: open plekken in het bos door windhoos. De open plek is een degradatie van het bos, maar zal via successie weer dichtgroeien.</a:t>
            </a:r>
          </a:p>
          <a:p>
            <a:r>
              <a:rPr lang="nl-NL" baseline="0" dirty="0"/>
              <a:t>Bij een opname dus niet bos en open plek samen nemen.</a:t>
            </a:r>
            <a:br>
              <a:rPr lang="nl-NL" baseline="0" dirty="0"/>
            </a:br>
            <a:endParaRPr lang="nl-NL" baseline="0" dirty="0"/>
          </a:p>
          <a:p>
            <a:r>
              <a:rPr lang="nl-NL" baseline="0" dirty="0"/>
              <a:t>Stabiel: </a:t>
            </a:r>
            <a:r>
              <a:rPr lang="nl-NL" baseline="0" dirty="0" err="1"/>
              <a:t>mozaiek</a:t>
            </a:r>
            <a:r>
              <a:rPr lang="nl-NL" baseline="0" dirty="0"/>
              <a:t> heeft abiotische oorzaak, bijv. gebrek aan water waardoor geen gesloten dek van struiken: zelfde vegetatie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50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523371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r>
              <a:rPr lang="nl-NL" dirty="0"/>
              <a:t>VNL p67</a:t>
            </a:r>
          </a:p>
          <a:p>
            <a:r>
              <a:rPr lang="en-GB" dirty="0"/>
              <a:t>G</a:t>
            </a:r>
            <a:r>
              <a:rPr lang="nl-NL" dirty="0" err="1"/>
              <a:t>radiënten</a:t>
            </a:r>
            <a:r>
              <a:rPr lang="nl-NL" dirty="0"/>
              <a:t> kunnen plantengemeenschappen op zich zijn. Veel soorten zijn juist gebonden aan overgangssituaties, bijvoorbeeld zoomgemeenschappen, oevervegetaties.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51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475686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52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661025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r>
              <a:rPr lang="nl-NL" b="0" i="1" dirty="0">
                <a:effectLst/>
              </a:rPr>
              <a:t>Schematische weergave van de wijze waarop klimaat, bodem en hydrologie via planteigenschappen de soortensamenstelling van de vegetatie bepaalt.</a:t>
            </a:r>
          </a:p>
          <a:p>
            <a:r>
              <a:rPr lang="en-GB" b="0" i="1" dirty="0">
                <a:effectLst/>
              </a:rPr>
              <a:t>J</a:t>
            </a:r>
            <a:r>
              <a:rPr lang="nl-NL" b="0" i="1" dirty="0">
                <a:effectLst/>
              </a:rPr>
              <a:t>e kan het plaatje ook andersom lezen: op basis van de aangetroffen vegetatie kan je iets zeggen over de (potentieel) voorkomende plantensoorten, hydrologie, bodem en/of klimaat. De vegetatie als geheel is een betere indicator voor de kwaliteit dan de individuele planten afzonderlijk.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53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7722102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r>
              <a:rPr lang="nl-NL" dirty="0"/>
              <a:t>VNL-6, p19</a:t>
            </a:r>
          </a:p>
          <a:p>
            <a:r>
              <a:rPr lang="nl-NL" dirty="0"/>
              <a:t>Voor soorten: auto-ecologie, geschat door ‘experts’</a:t>
            </a:r>
          </a:p>
          <a:p>
            <a:r>
              <a:rPr lang="nl-NL" dirty="0"/>
              <a:t>Ook voor plantengemeenschappen afgeleid van de soortensamenstelling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54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3429480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55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1473477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232400"/>
            <a:ext cx="6120000" cy="4487600"/>
          </a:xfrm>
        </p:spPr>
        <p:txBody>
          <a:bodyPr/>
          <a:lstStyle/>
          <a:p>
            <a:r>
              <a:rPr lang="en-GB" dirty="0"/>
              <a:t>Boxplot </a:t>
            </a:r>
            <a:r>
              <a:rPr lang="en-GB" dirty="0" err="1"/>
              <a:t>laat</a:t>
            </a:r>
            <a:r>
              <a:rPr lang="en-GB" dirty="0"/>
              <a:t> de spreading in de </a:t>
            </a:r>
            <a:r>
              <a:rPr lang="en-GB" dirty="0" err="1"/>
              <a:t>gemeten</a:t>
            </a:r>
            <a:r>
              <a:rPr lang="en-GB" dirty="0"/>
              <a:t> </a:t>
            </a:r>
            <a:r>
              <a:rPr lang="en-GB" dirty="0" err="1"/>
              <a:t>waaarden</a:t>
            </a:r>
            <a:r>
              <a:rPr lang="en-GB" dirty="0"/>
              <a:t> </a:t>
            </a:r>
            <a:r>
              <a:rPr lang="en-GB" dirty="0" err="1"/>
              <a:t>zien</a:t>
            </a:r>
            <a:r>
              <a:rPr lang="en-GB" dirty="0"/>
              <a:t>: </a:t>
            </a:r>
          </a:p>
          <a:p>
            <a:r>
              <a:rPr lang="en-GB" dirty="0" err="1"/>
              <a:t>streepjes</a:t>
            </a:r>
            <a:r>
              <a:rPr lang="en-GB" dirty="0"/>
              <a:t> </a:t>
            </a:r>
            <a:r>
              <a:rPr lang="en-GB" dirty="0" err="1"/>
              <a:t>zijn</a:t>
            </a:r>
            <a:r>
              <a:rPr lang="en-GB" dirty="0"/>
              <a:t> </a:t>
            </a:r>
            <a:r>
              <a:rPr lang="en-GB" dirty="0" err="1"/>
              <a:t>kleinste</a:t>
            </a:r>
            <a:r>
              <a:rPr lang="en-GB" dirty="0"/>
              <a:t> en </a:t>
            </a:r>
            <a:r>
              <a:rPr lang="en-GB" dirty="0" err="1"/>
              <a:t>hoogste</a:t>
            </a:r>
            <a:r>
              <a:rPr lang="en-GB" dirty="0"/>
              <a:t> </a:t>
            </a:r>
            <a:r>
              <a:rPr lang="en-GB" dirty="0" err="1"/>
              <a:t>gemeten</a:t>
            </a:r>
            <a:r>
              <a:rPr lang="en-GB" dirty="0"/>
              <a:t> </a:t>
            </a:r>
            <a:r>
              <a:rPr lang="en-GB" dirty="0" err="1"/>
              <a:t>waarde</a:t>
            </a:r>
            <a:endParaRPr lang="en-GB" dirty="0"/>
          </a:p>
          <a:p>
            <a:r>
              <a:rPr lang="en-GB" dirty="0" err="1"/>
              <a:t>Stippellijn</a:t>
            </a:r>
            <a:r>
              <a:rPr lang="en-GB" dirty="0"/>
              <a:t> is </a:t>
            </a:r>
            <a:r>
              <a:rPr lang="en-GB" dirty="0" err="1"/>
              <a:t>gemiddelde</a:t>
            </a:r>
            <a:r>
              <a:rPr lang="en-GB" dirty="0"/>
              <a:t> </a:t>
            </a:r>
            <a:r>
              <a:rPr lang="en-GB" dirty="0" err="1"/>
              <a:t>gemeten</a:t>
            </a:r>
            <a:r>
              <a:rPr lang="en-GB" dirty="0"/>
              <a:t> </a:t>
            </a:r>
            <a:r>
              <a:rPr lang="en-GB" dirty="0" err="1"/>
              <a:t>waarde</a:t>
            </a:r>
            <a:endParaRPr lang="en-GB" dirty="0"/>
          </a:p>
          <a:p>
            <a:r>
              <a:rPr lang="en-GB" dirty="0"/>
              <a:t>In </a:t>
            </a:r>
            <a:r>
              <a:rPr lang="en-GB" dirty="0" err="1"/>
              <a:t>blauwe</a:t>
            </a:r>
            <a:r>
              <a:rPr lang="en-GB" dirty="0"/>
              <a:t> box </a:t>
            </a:r>
            <a:r>
              <a:rPr lang="en-GB" dirty="0" err="1"/>
              <a:t>valt</a:t>
            </a:r>
            <a:r>
              <a:rPr lang="en-GB" dirty="0"/>
              <a:t> 90% van de </a:t>
            </a:r>
            <a:r>
              <a:rPr lang="en-GB" dirty="0" err="1"/>
              <a:t>gemeten</a:t>
            </a:r>
            <a:r>
              <a:rPr lang="en-GB" dirty="0"/>
              <a:t> </a:t>
            </a:r>
            <a:r>
              <a:rPr lang="en-GB" dirty="0" err="1"/>
              <a:t>waarden</a:t>
            </a:r>
            <a:r>
              <a:rPr lang="en-GB" dirty="0"/>
              <a:t> en </a:t>
            </a:r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beide</a:t>
            </a:r>
            <a:r>
              <a:rPr lang="en-GB" dirty="0"/>
              <a:t> </a:t>
            </a:r>
            <a:r>
              <a:rPr lang="en-GB" dirty="0" err="1"/>
              <a:t>zijden</a:t>
            </a:r>
            <a:r>
              <a:rPr lang="en-GB" dirty="0"/>
              <a:t> </a:t>
            </a:r>
            <a:r>
              <a:rPr lang="en-GB" dirty="0" err="1"/>
              <a:t>valt</a:t>
            </a:r>
            <a:r>
              <a:rPr lang="en-GB" dirty="0"/>
              <a:t> 5% </a:t>
            </a:r>
            <a:r>
              <a:rPr lang="en-GB" dirty="0" err="1"/>
              <a:t>erbuiten</a:t>
            </a:r>
            <a:r>
              <a:rPr lang="en-GB" dirty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56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098588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181600"/>
            <a:ext cx="6120000" cy="45384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57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4552201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156200"/>
            <a:ext cx="6120000" cy="4563800"/>
          </a:xfrm>
        </p:spPr>
        <p:txBody>
          <a:bodyPr/>
          <a:lstStyle/>
          <a:p>
            <a:r>
              <a:rPr lang="nl-NL" dirty="0"/>
              <a:t>Kalkgraslanden elders in Europa zijn vaak droger (</a:t>
            </a:r>
            <a:r>
              <a:rPr lang="nl-NL" dirty="0" err="1"/>
              <a:t>Xerobromion</a:t>
            </a:r>
            <a:r>
              <a:rPr lang="nl-NL" dirty="0"/>
              <a:t>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58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680053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130800"/>
            <a:ext cx="6120000" cy="45892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59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75625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r>
              <a:rPr lang="en-GB" dirty="0"/>
              <a:t>Auto-</a:t>
            </a:r>
            <a:r>
              <a:rPr lang="en-GB" dirty="0" err="1"/>
              <a:t>ecologie</a:t>
            </a:r>
            <a:r>
              <a:rPr lang="en-GB" dirty="0"/>
              <a:t>: de </a:t>
            </a:r>
            <a:r>
              <a:rPr lang="en-GB" dirty="0" err="1"/>
              <a:t>relatie</a:t>
            </a:r>
            <a:r>
              <a:rPr lang="en-GB" dirty="0"/>
              <a:t> van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bepaalde</a:t>
            </a:r>
            <a:r>
              <a:rPr lang="en-GB" dirty="0"/>
              <a:t> </a:t>
            </a:r>
            <a:r>
              <a:rPr lang="en-GB" dirty="0" err="1"/>
              <a:t>soort</a:t>
            </a:r>
            <a:r>
              <a:rPr lang="en-GB" dirty="0"/>
              <a:t> met </a:t>
            </a:r>
            <a:r>
              <a:rPr lang="en-GB" dirty="0" err="1"/>
              <a:t>zijn</a:t>
            </a:r>
            <a:r>
              <a:rPr lang="en-GB" dirty="0"/>
              <a:t> </a:t>
            </a:r>
            <a:r>
              <a:rPr lang="en-GB" dirty="0" err="1"/>
              <a:t>omgeving</a:t>
            </a:r>
            <a:endParaRPr lang="en-GB" dirty="0"/>
          </a:p>
          <a:p>
            <a:r>
              <a:rPr lang="en-GB" dirty="0" err="1"/>
              <a:t>Populatieecologie</a:t>
            </a:r>
            <a:r>
              <a:rPr lang="en-GB" dirty="0"/>
              <a:t>: hoe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populatie</a:t>
            </a:r>
            <a:r>
              <a:rPr lang="en-GB" dirty="0"/>
              <a:t> van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bepaalde</a:t>
            </a:r>
            <a:r>
              <a:rPr lang="en-GB" dirty="0"/>
              <a:t> s</a:t>
            </a:r>
            <a:r>
              <a:rPr lang="nl-NL" dirty="0"/>
              <a:t>o</a:t>
            </a:r>
            <a:r>
              <a:rPr lang="en-GB" dirty="0"/>
              <a:t>ort </a:t>
            </a:r>
            <a:r>
              <a:rPr lang="en-GB" dirty="0" err="1"/>
              <a:t>zich</a:t>
            </a:r>
            <a:r>
              <a:rPr lang="en-GB" dirty="0"/>
              <a:t> </a:t>
            </a:r>
            <a:r>
              <a:rPr lang="en-GB" dirty="0" err="1"/>
              <a:t>ontwikkeld</a:t>
            </a:r>
            <a:r>
              <a:rPr lang="en-GB" dirty="0"/>
              <a:t> </a:t>
            </a:r>
            <a:r>
              <a:rPr lang="en-GB" dirty="0" err="1"/>
              <a:t>onder</a:t>
            </a:r>
            <a:r>
              <a:rPr lang="en-GB" dirty="0"/>
              <a:t> </a:t>
            </a:r>
            <a:r>
              <a:rPr lang="en-GB" dirty="0" err="1"/>
              <a:t>invloed</a:t>
            </a:r>
            <a:r>
              <a:rPr lang="en-GB" dirty="0"/>
              <a:t> van de </a:t>
            </a:r>
            <a:r>
              <a:rPr lang="en-GB" dirty="0" err="1"/>
              <a:t>omgeving</a:t>
            </a:r>
            <a:endParaRPr lang="en-GB" dirty="0"/>
          </a:p>
          <a:p>
            <a:r>
              <a:rPr lang="en-GB" dirty="0" err="1"/>
              <a:t>Systeemecologie</a:t>
            </a:r>
            <a:r>
              <a:rPr lang="en-GB" dirty="0"/>
              <a:t>: hoe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levensgemeenschap</a:t>
            </a:r>
            <a:r>
              <a:rPr lang="en-GB" dirty="0"/>
              <a:t> </a:t>
            </a:r>
            <a:r>
              <a:rPr lang="en-GB" dirty="0" err="1"/>
              <a:t>bestaande</a:t>
            </a:r>
            <a:r>
              <a:rPr lang="en-GB" baseline="0" dirty="0"/>
              <a:t> </a:t>
            </a:r>
            <a:r>
              <a:rPr lang="en-GB" baseline="0" dirty="0" err="1"/>
              <a:t>uit</a:t>
            </a:r>
            <a:r>
              <a:rPr lang="en-GB" baseline="0" dirty="0"/>
              <a:t> </a:t>
            </a:r>
            <a:r>
              <a:rPr lang="en-GB" baseline="0" dirty="0" err="1"/>
              <a:t>verschillende</a:t>
            </a:r>
            <a:r>
              <a:rPr lang="en-GB" baseline="0" dirty="0"/>
              <a:t> </a:t>
            </a:r>
            <a:r>
              <a:rPr lang="en-GB" baseline="0" dirty="0" err="1"/>
              <a:t>soorten</a:t>
            </a:r>
            <a:r>
              <a:rPr lang="en-GB" baseline="0" dirty="0"/>
              <a:t> </a:t>
            </a:r>
            <a:r>
              <a:rPr lang="en-GB" baseline="0" dirty="0" err="1"/>
              <a:t>zich</a:t>
            </a:r>
            <a:r>
              <a:rPr lang="en-GB" baseline="0" dirty="0"/>
              <a:t> </a:t>
            </a:r>
            <a:r>
              <a:rPr lang="en-GB" baseline="0" dirty="0" err="1"/>
              <a:t>ontwikkeld</a:t>
            </a:r>
            <a:r>
              <a:rPr lang="en-GB" baseline="0" dirty="0"/>
              <a:t> op basis van </a:t>
            </a:r>
            <a:r>
              <a:rPr lang="en-GB" baseline="0" dirty="0" err="1"/>
              <a:t>omgevingsinvloeden</a:t>
            </a:r>
            <a:r>
              <a:rPr lang="nl-NL" baseline="0" dirty="0"/>
              <a:t>.</a:t>
            </a:r>
          </a:p>
          <a:p>
            <a:endParaRPr lang="en-GB" baseline="0" dirty="0"/>
          </a:p>
          <a:p>
            <a:r>
              <a:rPr lang="en-GB" baseline="0" dirty="0" err="1"/>
              <a:t>Biotische</a:t>
            </a:r>
            <a:r>
              <a:rPr lang="en-GB" baseline="0" dirty="0"/>
              <a:t> </a:t>
            </a:r>
            <a:r>
              <a:rPr lang="en-GB" baseline="0" dirty="0" err="1"/>
              <a:t>omgevingsfactoren</a:t>
            </a:r>
            <a:r>
              <a:rPr lang="en-GB" baseline="0" dirty="0"/>
              <a:t>, </a:t>
            </a:r>
            <a:r>
              <a:rPr lang="en-GB" baseline="0" dirty="0" err="1"/>
              <a:t>bijvoorbeeld</a:t>
            </a:r>
            <a:r>
              <a:rPr lang="en-GB" baseline="0" dirty="0"/>
              <a:t> </a:t>
            </a:r>
            <a:r>
              <a:rPr lang="en-GB" baseline="0" dirty="0" err="1"/>
              <a:t>schaduw</a:t>
            </a:r>
            <a:r>
              <a:rPr lang="en-GB" baseline="0" dirty="0"/>
              <a:t> door </a:t>
            </a:r>
            <a:r>
              <a:rPr lang="en-GB" baseline="0" dirty="0" err="1"/>
              <a:t>bomen</a:t>
            </a:r>
            <a:r>
              <a:rPr lang="en-GB" baseline="0" dirty="0"/>
              <a:t> in </a:t>
            </a:r>
            <a:r>
              <a:rPr lang="en-GB" baseline="0" dirty="0" err="1"/>
              <a:t>bos</a:t>
            </a:r>
            <a:r>
              <a:rPr lang="en-GB" baseline="0" dirty="0"/>
              <a:t>, </a:t>
            </a:r>
            <a:r>
              <a:rPr lang="en-GB" baseline="0" dirty="0" err="1"/>
              <a:t>begrazing</a:t>
            </a:r>
            <a:endParaRPr lang="en-GB" baseline="0" dirty="0"/>
          </a:p>
          <a:p>
            <a:r>
              <a:rPr lang="en-GB" baseline="0" dirty="0" err="1"/>
              <a:t>Abiotische</a:t>
            </a:r>
            <a:r>
              <a:rPr lang="en-GB" baseline="0" dirty="0"/>
              <a:t> </a:t>
            </a:r>
            <a:r>
              <a:rPr lang="en-GB" baseline="0" dirty="0" err="1"/>
              <a:t>factoren</a:t>
            </a:r>
            <a:r>
              <a:rPr lang="en-GB" baseline="0" dirty="0"/>
              <a:t>: </a:t>
            </a:r>
            <a:r>
              <a:rPr lang="en-GB" baseline="0" dirty="0" err="1"/>
              <a:t>bijvoorbeeld</a:t>
            </a:r>
            <a:r>
              <a:rPr lang="en-GB" baseline="0" dirty="0"/>
              <a:t> </a:t>
            </a:r>
            <a:r>
              <a:rPr lang="en-GB" baseline="0" dirty="0" err="1"/>
              <a:t>temperatuur</a:t>
            </a:r>
            <a:r>
              <a:rPr lang="en-GB" baseline="0" dirty="0"/>
              <a:t>, </a:t>
            </a:r>
            <a:r>
              <a:rPr lang="en-GB" baseline="0" dirty="0" err="1"/>
              <a:t>neerslaghoeveelheid</a:t>
            </a:r>
            <a:r>
              <a:rPr lang="en-GB" baseline="0" dirty="0"/>
              <a:t>, </a:t>
            </a:r>
            <a:r>
              <a:rPr lang="en-GB" baseline="0" dirty="0" err="1"/>
              <a:t>vervuiling</a:t>
            </a:r>
            <a:r>
              <a:rPr lang="nl-NL" baseline="0" dirty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6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5924275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168900"/>
            <a:ext cx="6120000" cy="4551100"/>
          </a:xfrm>
        </p:spPr>
        <p:txBody>
          <a:bodyPr/>
          <a:lstStyle/>
          <a:p>
            <a:endParaRPr lang="nl-NL" dirty="0"/>
          </a:p>
          <a:p>
            <a:r>
              <a:rPr lang="nl-NL" dirty="0" err="1"/>
              <a:t>Synchorologie</a:t>
            </a:r>
            <a:r>
              <a:rPr lang="nl-NL" dirty="0"/>
              <a:t> bestudeert de geografische verspreiding van plantengemeenschappen.</a:t>
            </a:r>
          </a:p>
          <a:p>
            <a:endParaRPr lang="nl-NL" dirty="0"/>
          </a:p>
          <a:p>
            <a:r>
              <a:rPr lang="nl-NL" dirty="0"/>
              <a:t>De kaart betreft hier echter het habitat Kalkgraslanden. Habitat is een breder begrip. Er worden tot habitat 6210 ook andere vegetatie-typen toe gerekend, bijv. Associatie van ruige weegbree en aarddistel (</a:t>
            </a:r>
            <a:r>
              <a:rPr lang="nl-NL" b="0" i="1" dirty="0" err="1">
                <a:effectLst/>
              </a:rPr>
              <a:t>Galio-Trifolietum</a:t>
            </a:r>
            <a:r>
              <a:rPr lang="nl-NL" b="0" i="1" dirty="0">
                <a:effectLst/>
              </a:rPr>
              <a:t>), Klasse van de matig voedselrijke graslanden (</a:t>
            </a:r>
            <a:r>
              <a:rPr lang="nl-NL" b="0" i="1" dirty="0" err="1">
                <a:effectLst/>
              </a:rPr>
              <a:t>Molinio-Arrhenatheretea</a:t>
            </a:r>
            <a:r>
              <a:rPr lang="nl-NL" b="0" i="1" dirty="0">
                <a:effectLst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0" i="1" dirty="0">
                <a:effectLst/>
              </a:rPr>
              <a:t>‘Onze’ associatie, </a:t>
            </a:r>
            <a:r>
              <a:rPr lang="nl-NL" dirty="0" err="1"/>
              <a:t>Gentiano-Koelerietum</a:t>
            </a:r>
            <a:r>
              <a:rPr lang="nl-NL" dirty="0"/>
              <a:t>, is beperkt tot Zuid-Limburg, West-Duitsland, Luxemburg, België en Noord-Frankrijk. Elders in Europa komen nog andere associaties voor die behoren tot de klasse van de Kalkgraslanden.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60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641092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130800"/>
            <a:ext cx="6120000" cy="45892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61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7862923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194300"/>
            <a:ext cx="6120000" cy="4525700"/>
          </a:xfrm>
        </p:spPr>
        <p:txBody>
          <a:bodyPr/>
          <a:lstStyle/>
          <a:p>
            <a:r>
              <a:rPr lang="en-GB" dirty="0" err="1"/>
              <a:t>Pignatti</a:t>
            </a:r>
            <a:r>
              <a:rPr lang="en-GB" dirty="0"/>
              <a:t> p.122</a:t>
            </a:r>
          </a:p>
          <a:p>
            <a:r>
              <a:rPr lang="en-GB" dirty="0" err="1"/>
              <a:t>Verspreiding</a:t>
            </a:r>
            <a:r>
              <a:rPr lang="en-GB" dirty="0"/>
              <a:t> in </a:t>
            </a:r>
            <a:r>
              <a:rPr lang="en-GB" dirty="0" err="1"/>
              <a:t>hoogte</a:t>
            </a:r>
            <a:r>
              <a:rPr lang="en-GB" dirty="0"/>
              <a:t> en qua </a:t>
            </a:r>
            <a:r>
              <a:rPr lang="en-GB" dirty="0" err="1"/>
              <a:t>continentaliteit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62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7230762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63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7125734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4945062"/>
            <a:ext cx="6120000" cy="4774937"/>
          </a:xfrm>
        </p:spPr>
        <p:txBody>
          <a:bodyPr/>
          <a:lstStyle/>
          <a:p>
            <a:r>
              <a:rPr lang="nl-NL" noProof="0" dirty="0"/>
              <a:t>Alleen dichtheid en bedekking spelen een rol bij de classificatie volgens Braun-</a:t>
            </a:r>
            <a:r>
              <a:rPr lang="nl-NL" noProof="0" dirty="0" err="1"/>
              <a:t>Blanquet</a:t>
            </a:r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64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1021241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207000"/>
            <a:ext cx="6120000" cy="4513000"/>
          </a:xfrm>
        </p:spPr>
        <p:txBody>
          <a:bodyPr/>
          <a:lstStyle/>
          <a:p>
            <a:r>
              <a:rPr lang="nl-NL" dirty="0"/>
              <a:t>VNL p68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65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2142968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181600"/>
            <a:ext cx="6120000" cy="45384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66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503704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156200"/>
            <a:ext cx="6120000" cy="45638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67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0590447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68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8432371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69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0486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r>
              <a:rPr lang="en-GB" dirty="0"/>
              <a:t>VNL p.16, WH p21</a:t>
            </a:r>
          </a:p>
          <a:p>
            <a:r>
              <a:rPr lang="en-GB" dirty="0" err="1"/>
              <a:t>Classificatie</a:t>
            </a:r>
            <a:r>
              <a:rPr lang="en-GB" dirty="0"/>
              <a:t>: op basis van </a:t>
            </a:r>
            <a:r>
              <a:rPr lang="en-GB" dirty="0" err="1"/>
              <a:t>floristische</a:t>
            </a:r>
            <a:r>
              <a:rPr lang="en-GB" dirty="0"/>
              <a:t> </a:t>
            </a:r>
            <a:r>
              <a:rPr lang="en-GB" dirty="0" err="1"/>
              <a:t>samenstelling</a:t>
            </a:r>
            <a:r>
              <a:rPr lang="en-GB" dirty="0"/>
              <a:t>. </a:t>
            </a:r>
            <a:r>
              <a:rPr lang="en-GB" dirty="0" err="1"/>
              <a:t>Naam</a:t>
            </a:r>
            <a:r>
              <a:rPr lang="en-GB" dirty="0"/>
              <a:t> </a:t>
            </a:r>
            <a:r>
              <a:rPr lang="en-GB" dirty="0" err="1"/>
              <a:t>geven</a:t>
            </a:r>
            <a:r>
              <a:rPr lang="en-GB" dirty="0"/>
              <a:t> </a:t>
            </a:r>
            <a:r>
              <a:rPr lang="en-GB" dirty="0" err="1"/>
              <a:t>nodig</a:t>
            </a:r>
            <a:r>
              <a:rPr lang="en-GB" dirty="0"/>
              <a:t> om </a:t>
            </a:r>
            <a:r>
              <a:rPr lang="en-GB" dirty="0" err="1"/>
              <a:t>onderscheid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kunnen</a:t>
            </a:r>
            <a:r>
              <a:rPr lang="en-GB" dirty="0"/>
              <a:t> </a:t>
            </a:r>
            <a:r>
              <a:rPr lang="en-GB" dirty="0" err="1"/>
              <a:t>maken</a:t>
            </a:r>
            <a:r>
              <a:rPr lang="en-GB" dirty="0"/>
              <a:t> en </a:t>
            </a:r>
            <a:r>
              <a:rPr lang="en-GB" dirty="0" err="1"/>
              <a:t>voordat</a:t>
            </a:r>
            <a:r>
              <a:rPr lang="en-GB" dirty="0"/>
              <a:t> </a:t>
            </a:r>
            <a:r>
              <a:rPr lang="en-GB" dirty="0" err="1"/>
              <a:t>je</a:t>
            </a:r>
            <a:r>
              <a:rPr lang="en-GB" dirty="0"/>
              <a:t> </a:t>
            </a:r>
            <a:r>
              <a:rPr lang="en-GB" dirty="0" err="1"/>
              <a:t>ergens</a:t>
            </a:r>
            <a:r>
              <a:rPr lang="en-GB" dirty="0"/>
              <a:t> over </a:t>
            </a:r>
            <a:r>
              <a:rPr lang="en-GB" dirty="0" err="1"/>
              <a:t>kunt</a:t>
            </a:r>
            <a:r>
              <a:rPr lang="en-GB" dirty="0"/>
              <a:t> </a:t>
            </a:r>
            <a:r>
              <a:rPr lang="en-GB" dirty="0" err="1"/>
              <a:t>praten</a:t>
            </a:r>
            <a:endParaRPr lang="en-GB" dirty="0"/>
          </a:p>
          <a:p>
            <a:r>
              <a:rPr lang="en-GB" dirty="0" err="1"/>
              <a:t>Ruimte</a:t>
            </a:r>
            <a:r>
              <a:rPr lang="en-GB" dirty="0"/>
              <a:t>: </a:t>
            </a:r>
            <a:r>
              <a:rPr lang="en-GB" dirty="0" err="1"/>
              <a:t>meestal</a:t>
            </a:r>
            <a:r>
              <a:rPr lang="en-GB" dirty="0"/>
              <a:t> </a:t>
            </a:r>
            <a:r>
              <a:rPr lang="en-GB" dirty="0" err="1"/>
              <a:t>niet</a:t>
            </a:r>
            <a:r>
              <a:rPr lang="en-GB" dirty="0"/>
              <a:t> </a:t>
            </a:r>
            <a:r>
              <a:rPr lang="en-GB" dirty="0" err="1"/>
              <a:t>scherp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begrenzen</a:t>
            </a:r>
            <a:r>
              <a:rPr lang="en-GB" dirty="0"/>
              <a:t>. </a:t>
            </a:r>
            <a:r>
              <a:rPr lang="en-GB" dirty="0" err="1"/>
              <a:t>Sterker</a:t>
            </a:r>
            <a:r>
              <a:rPr lang="en-GB" dirty="0"/>
              <a:t>: gradient </a:t>
            </a:r>
            <a:r>
              <a:rPr lang="en-GB" dirty="0" err="1"/>
              <a:t>gemeenschappen</a:t>
            </a:r>
            <a:endParaRPr lang="en-GB" dirty="0"/>
          </a:p>
          <a:p>
            <a:r>
              <a:rPr lang="en-GB" dirty="0" err="1"/>
              <a:t>Tijd</a:t>
            </a:r>
            <a:r>
              <a:rPr lang="en-GB" dirty="0"/>
              <a:t>: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plantengemeenschap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op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bepaald</a:t>
            </a:r>
            <a:r>
              <a:rPr lang="en-GB" dirty="0"/>
              <a:t> </a:t>
            </a:r>
            <a:r>
              <a:rPr lang="en-GB" dirty="0" err="1"/>
              <a:t>tijdstip</a:t>
            </a:r>
            <a:r>
              <a:rPr lang="en-GB" dirty="0"/>
              <a:t> </a:t>
            </a:r>
            <a:r>
              <a:rPr lang="en-GB" dirty="0" err="1"/>
              <a:t>zich</a:t>
            </a:r>
            <a:r>
              <a:rPr lang="en-GB" dirty="0"/>
              <a:t> vestige en later </a:t>
            </a:r>
            <a:r>
              <a:rPr lang="en-GB" dirty="0" err="1"/>
              <a:t>weer</a:t>
            </a:r>
            <a:r>
              <a:rPr lang="en-GB" dirty="0"/>
              <a:t> </a:t>
            </a:r>
            <a:r>
              <a:rPr lang="en-GB" dirty="0" err="1"/>
              <a:t>verdwijnen</a:t>
            </a:r>
            <a:r>
              <a:rPr lang="en-GB" dirty="0"/>
              <a:t>/</a:t>
            </a:r>
            <a:r>
              <a:rPr lang="en-GB" dirty="0" err="1"/>
              <a:t>overgaan</a:t>
            </a:r>
            <a:r>
              <a:rPr lang="en-GB" dirty="0"/>
              <a:t> in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andere</a:t>
            </a:r>
            <a:r>
              <a:rPr lang="en-GB" dirty="0"/>
              <a:t> </a:t>
            </a:r>
            <a:r>
              <a:rPr lang="en-GB" dirty="0" err="1"/>
              <a:t>gemeenschap</a:t>
            </a:r>
            <a:endParaRPr lang="en-GB" dirty="0"/>
          </a:p>
          <a:p>
            <a:r>
              <a:rPr lang="en-GB" dirty="0" err="1"/>
              <a:t>Structuur</a:t>
            </a:r>
            <a:r>
              <a:rPr lang="en-GB" dirty="0"/>
              <a:t>: </a:t>
            </a:r>
            <a:r>
              <a:rPr lang="en-GB" dirty="0" err="1"/>
              <a:t>hoogte</a:t>
            </a:r>
            <a:r>
              <a:rPr lang="en-GB" dirty="0"/>
              <a:t>, </a:t>
            </a:r>
            <a:r>
              <a:rPr lang="en-GB" dirty="0" err="1"/>
              <a:t>mozaiek</a:t>
            </a:r>
            <a:r>
              <a:rPr lang="en-GB" dirty="0"/>
              <a:t> </a:t>
            </a:r>
            <a:r>
              <a:rPr lang="en-GB" dirty="0" err="1"/>
              <a:t>vormend</a:t>
            </a:r>
            <a:r>
              <a:rPr lang="en-GB" dirty="0"/>
              <a:t>, …</a:t>
            </a:r>
          </a:p>
          <a:p>
            <a:r>
              <a:rPr lang="en-GB" dirty="0" err="1"/>
              <a:t>Standplaats</a:t>
            </a:r>
            <a:r>
              <a:rPr lang="en-GB" dirty="0"/>
              <a:t>: het milieu </a:t>
            </a:r>
            <a:r>
              <a:rPr lang="en-GB" dirty="0" err="1"/>
              <a:t>bepaalt</a:t>
            </a:r>
            <a:r>
              <a:rPr lang="en-GB" dirty="0"/>
              <a:t> </a:t>
            </a:r>
            <a:r>
              <a:rPr lang="en-GB" dirty="0" err="1"/>
              <a:t>welke</a:t>
            </a:r>
            <a:r>
              <a:rPr lang="en-GB" dirty="0"/>
              <a:t> </a:t>
            </a:r>
            <a:r>
              <a:rPr lang="en-GB" dirty="0" err="1"/>
              <a:t>plantengemeenschappen</a:t>
            </a:r>
            <a:r>
              <a:rPr lang="en-GB" dirty="0"/>
              <a:t> </a:t>
            </a:r>
            <a:r>
              <a:rPr lang="en-GB" dirty="0" err="1"/>
              <a:t>mogelijk</a:t>
            </a:r>
            <a:r>
              <a:rPr lang="en-GB" dirty="0"/>
              <a:t> </a:t>
            </a:r>
            <a:r>
              <a:rPr lang="en-GB" dirty="0" err="1"/>
              <a:t>zijn</a:t>
            </a:r>
            <a:r>
              <a:rPr lang="en-GB" dirty="0"/>
              <a:t>.</a:t>
            </a:r>
            <a:br>
              <a:rPr lang="en-GB" dirty="0"/>
            </a:br>
            <a:endParaRPr lang="en-GB" dirty="0"/>
          </a:p>
          <a:p>
            <a:r>
              <a:rPr lang="en-GB" dirty="0" err="1"/>
              <a:t>Alle</a:t>
            </a:r>
            <a:r>
              <a:rPr lang="en-GB" dirty="0"/>
              <a:t> </a:t>
            </a:r>
            <a:r>
              <a:rPr lang="en-GB" dirty="0" err="1"/>
              <a:t>onderzoeksgebieden</a:t>
            </a:r>
            <a:r>
              <a:rPr lang="en-GB" dirty="0"/>
              <a:t> </a:t>
            </a:r>
            <a:r>
              <a:rPr lang="en-GB" dirty="0" err="1"/>
              <a:t>zullen</a:t>
            </a:r>
            <a:r>
              <a:rPr lang="en-GB" dirty="0"/>
              <a:t> we in</a:t>
            </a:r>
            <a:r>
              <a:rPr lang="en-GB" baseline="0" dirty="0"/>
              <a:t> </a:t>
            </a:r>
            <a:r>
              <a:rPr lang="en-GB" baseline="0" dirty="0" err="1"/>
              <a:t>deze</a:t>
            </a:r>
            <a:r>
              <a:rPr lang="en-GB" baseline="0" dirty="0"/>
              <a:t> </a:t>
            </a:r>
            <a:r>
              <a:rPr lang="en-GB" baseline="0" dirty="0" err="1"/>
              <a:t>lezing</a:t>
            </a:r>
            <a:r>
              <a:rPr lang="en-GB" baseline="0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behandelen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7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2791049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118100"/>
            <a:ext cx="6120000" cy="46019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70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318583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156200"/>
            <a:ext cx="6120000" cy="45638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72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11466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345906"/>
            <a:ext cx="6120000" cy="4374094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8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37280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20000" y="5194300"/>
            <a:ext cx="6120000" cy="45257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1ECF9C9-36A0-4DE0-9428-68E5918C00A9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9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03631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333" y="-9334"/>
            <a:ext cx="10109072" cy="7578343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6403" y="2650553"/>
            <a:ext cx="6423553" cy="1814743"/>
          </a:xfrm>
        </p:spPr>
        <p:txBody>
          <a:bodyPr anchor="b">
            <a:noAutofit/>
          </a:bodyPr>
          <a:lstStyle>
            <a:lvl1pPr algn="r">
              <a:defRPr sz="5952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6403" y="4465295"/>
            <a:ext cx="6423553" cy="1209128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&lt;datum/tijd&gt;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&lt;voettekst&gt;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4EAF3AD-141E-4F45-8290-9B9D2975C5FB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‹nr.›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09879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2" y="671971"/>
            <a:ext cx="6997914" cy="3751839"/>
          </a:xfrm>
        </p:spPr>
        <p:txBody>
          <a:bodyPr anchor="ctr">
            <a:normAutofit/>
          </a:bodyPr>
          <a:lstStyle>
            <a:lvl1pPr algn="l">
              <a:defRPr sz="485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2" y="4927788"/>
            <a:ext cx="6997914" cy="1731695"/>
          </a:xfrm>
        </p:spPr>
        <p:txBody>
          <a:bodyPr anchor="ctr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&lt;datum/tijd&gt;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&lt;voettekst&gt;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4EAF3AD-141E-4F45-8290-9B9D2975C5FB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‹nr.›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67788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257" y="671971"/>
            <a:ext cx="6694159" cy="3331857"/>
          </a:xfrm>
        </p:spPr>
        <p:txBody>
          <a:bodyPr anchor="ctr">
            <a:normAutofit/>
          </a:bodyPr>
          <a:lstStyle>
            <a:lvl1pPr algn="l">
              <a:defRPr sz="485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13857" y="4003828"/>
            <a:ext cx="5974958" cy="419982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76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27788"/>
            <a:ext cx="6997915" cy="1731695"/>
          </a:xfrm>
        </p:spPr>
        <p:txBody>
          <a:bodyPr anchor="ctr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&lt;datum/tijd&gt;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&lt;voettekst&gt;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4EAF3AD-141E-4F45-8290-9B9D2975C5FB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‹nr.›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2156" y="871246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38870" y="3181894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8708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0" y="2129659"/>
            <a:ext cx="6997915" cy="2861014"/>
          </a:xfrm>
        </p:spPr>
        <p:txBody>
          <a:bodyPr anchor="b">
            <a:normAutofit/>
          </a:bodyPr>
          <a:lstStyle>
            <a:lvl1pPr algn="l">
              <a:defRPr sz="485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90673"/>
            <a:ext cx="6997915" cy="1668810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&lt;datum/tijd&gt;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&lt;voettekst&gt;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4EAF3AD-141E-4F45-8290-9B9D2975C5FB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‹nr.›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3094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257" y="671971"/>
            <a:ext cx="6694159" cy="3331857"/>
          </a:xfrm>
        </p:spPr>
        <p:txBody>
          <a:bodyPr anchor="ctr">
            <a:normAutofit/>
          </a:bodyPr>
          <a:lstStyle>
            <a:lvl1pPr algn="l">
              <a:defRPr sz="485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2038" y="4423810"/>
            <a:ext cx="6997916" cy="566863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646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90673"/>
            <a:ext cx="6997915" cy="1668810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&lt;datum/tijd&gt;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&lt;voettekst&gt;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4EAF3AD-141E-4F45-8290-9B9D2975C5FB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‹nr.›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2156" y="871246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38870" y="3181894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7181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930" y="671971"/>
            <a:ext cx="6991025" cy="3331857"/>
          </a:xfrm>
        </p:spPr>
        <p:txBody>
          <a:bodyPr anchor="ctr">
            <a:normAutofit/>
          </a:bodyPr>
          <a:lstStyle>
            <a:lvl1pPr algn="l">
              <a:defRPr sz="485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2038" y="4423810"/>
            <a:ext cx="6997916" cy="566863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646">
                <a:solidFill>
                  <a:schemeClr val="accent1"/>
                </a:solidFill>
              </a:defRPr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90673"/>
            <a:ext cx="6997915" cy="1668810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&lt;datum/tijd&gt;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&lt;voettekst&gt;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4EAF3AD-141E-4F45-8290-9B9D2975C5FB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‹nr.›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62105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&lt;datum/tijd&gt;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&lt;voettekst&gt;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4EAF3AD-141E-4F45-8290-9B9D2975C5FB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‹nr.›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87629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572" y="671972"/>
            <a:ext cx="1079072" cy="5788752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2041" y="671972"/>
            <a:ext cx="5727155" cy="5788752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&lt;datum/tijd&gt;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&lt;voettekst&gt;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4EAF3AD-141E-4F45-8290-9B9D2975C5FB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‹nr.›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98323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1237197"/>
            <a:ext cx="85685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3970580"/>
            <a:ext cx="7560469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9A36-C36D-4896-921E-C610317558EB}" type="datetimeFigureOut">
              <a:rPr lang="nl-NL" smtClean="0"/>
              <a:pPr/>
              <a:t>22-2-2018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462-2813-4359-8CB8-8FEA159D529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5914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9A36-C36D-4896-921E-C610317558EB}" type="datetimeFigureOut">
              <a:rPr lang="nl-NL" smtClean="0"/>
              <a:pPr/>
              <a:t>22-2-2018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462-2813-4359-8CB8-8FEA159D529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6351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793" y="1884671"/>
            <a:ext cx="869453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3" y="5059035"/>
            <a:ext cx="869453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9A36-C36D-4896-921E-C610317558EB}" type="datetimeFigureOut">
              <a:rPr lang="nl-NL" smtClean="0"/>
              <a:pPr/>
              <a:t>22-2-2018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462-2813-4359-8CB8-8FEA159D529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0531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968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&lt;datum/tijd&gt;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&lt;voettekst&gt;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4EAF3AD-141E-4F45-8290-9B9D2975C5FB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‹nr.›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990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2012414"/>
            <a:ext cx="4284266" cy="4796544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6" y="2012414"/>
            <a:ext cx="4284266" cy="4796544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9A36-C36D-4896-921E-C610317558EB}" type="datetimeFigureOut">
              <a:rPr lang="nl-NL" smtClean="0"/>
              <a:pPr/>
              <a:t>22-2-2018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462-2813-4359-8CB8-8FEA159D529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0195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402484"/>
            <a:ext cx="8694539" cy="1461188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7" y="1853171"/>
            <a:ext cx="4264576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7" y="2761381"/>
            <a:ext cx="4264576" cy="4061576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7" y="1853171"/>
            <a:ext cx="4285579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2761381"/>
            <a:ext cx="4285579" cy="4061576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9A36-C36D-4896-921E-C610317558EB}" type="datetimeFigureOut">
              <a:rPr lang="nl-NL" smtClean="0"/>
              <a:pPr/>
              <a:t>22-2-2018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462-2813-4359-8CB8-8FEA159D529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1174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9A36-C36D-4896-921E-C610317558EB}" type="datetimeFigureOut">
              <a:rPr lang="nl-NL" smtClean="0"/>
              <a:pPr/>
              <a:t>22-2-2018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462-2813-4359-8CB8-8FEA159D529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5711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9A36-C36D-4896-921E-C610317558EB}" type="datetimeFigureOut">
              <a:rPr lang="nl-NL" smtClean="0"/>
              <a:pPr/>
              <a:t>22-2-2018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462-2813-4359-8CB8-8FEA159D529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83777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9A36-C36D-4896-921E-C610317558EB}" type="datetimeFigureOut">
              <a:rPr lang="nl-NL" smtClean="0"/>
              <a:pPr/>
              <a:t>22-2-2018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462-2813-4359-8CB8-8FEA159D529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35473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85579" y="1088455"/>
            <a:ext cx="510331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9A36-C36D-4896-921E-C610317558EB}" type="datetimeFigureOut">
              <a:rPr lang="nl-NL" smtClean="0"/>
              <a:pPr/>
              <a:t>22-2-2018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462-2813-4359-8CB8-8FEA159D529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21966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9A36-C36D-4896-921E-C610317558EB}" type="datetimeFigureOut">
              <a:rPr lang="nl-NL" smtClean="0"/>
              <a:pPr/>
              <a:t>22-2-2018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462-2813-4359-8CB8-8FEA159D529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3553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402483"/>
            <a:ext cx="2173635" cy="640647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4" y="402483"/>
            <a:ext cx="6394896" cy="640647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9A36-C36D-4896-921E-C610317558EB}" type="datetimeFigureOut">
              <a:rPr lang="nl-NL" smtClean="0"/>
              <a:pPr/>
              <a:t>22-2-2018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462-2813-4359-8CB8-8FEA159D529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3330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0" y="2977208"/>
            <a:ext cx="6997915" cy="2013467"/>
          </a:xfrm>
        </p:spPr>
        <p:txBody>
          <a:bodyPr anchor="b"/>
          <a:lstStyle>
            <a:lvl1pPr algn="l">
              <a:defRPr sz="4409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90673"/>
            <a:ext cx="6997915" cy="948432"/>
          </a:xfrm>
        </p:spPr>
        <p:txBody>
          <a:bodyPr anchor="t"/>
          <a:lstStyle>
            <a:lvl1pPr marL="0" indent="0" algn="l">
              <a:buNone/>
              <a:defRPr sz="2205">
                <a:solidFill>
                  <a:schemeClr val="tx1"/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&lt;datum/tijd&gt;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&lt;voettekst&gt;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4EAF3AD-141E-4F45-8290-9B9D2975C5FB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‹nr.›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46050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2" y="671971"/>
            <a:ext cx="6997914" cy="145593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2042" y="2381649"/>
            <a:ext cx="3404426" cy="4277832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5529" y="2381651"/>
            <a:ext cx="3404427" cy="4277834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&lt;datum/tijd&gt;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&lt;voettekst&gt;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4EAF3AD-141E-4F45-8290-9B9D2975C5FB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‹nr.›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10423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671971"/>
            <a:ext cx="6997913" cy="1455937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1" y="2382084"/>
            <a:ext cx="3407251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041" y="3017307"/>
            <a:ext cx="3407251" cy="364217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62702" y="2382084"/>
            <a:ext cx="3407251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62702" y="3017307"/>
            <a:ext cx="3407251" cy="364217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&lt;datum/tijd&gt;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&lt;voettekst&gt;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4EAF3AD-141E-4F45-8290-9B9D2975C5FB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‹nr.›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8879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671971"/>
            <a:ext cx="6997914" cy="145593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&lt;datum/tijd&gt;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&lt;voettekst&gt;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4EAF3AD-141E-4F45-8290-9B9D2975C5FB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‹nr.›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94132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&lt;datum/tijd&gt;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&lt;voettekst&gt;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4EAF3AD-141E-4F45-8290-9B9D2975C5FB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‹nr.›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62306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1651933"/>
            <a:ext cx="3075982" cy="1409272"/>
          </a:xfrm>
        </p:spPr>
        <p:txBody>
          <a:bodyPr anchor="b">
            <a:normAutofit/>
          </a:bodyPr>
          <a:lstStyle>
            <a:lvl1pPr>
              <a:defRPr sz="2205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83" y="567610"/>
            <a:ext cx="3732871" cy="6091873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041" y="3061205"/>
            <a:ext cx="3075982" cy="2848876"/>
          </a:xfrm>
        </p:spPr>
        <p:txBody>
          <a:bodyPr>
            <a:normAutofit/>
          </a:bodyPr>
          <a:lstStyle>
            <a:lvl1pPr marL="0" indent="0">
              <a:buNone/>
              <a:defRPr sz="154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&lt;datum/tijd&gt;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&lt;voettekst&gt;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4EAF3AD-141E-4F45-8290-9B9D2975C5FB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‹nr.›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22310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5291772"/>
            <a:ext cx="6997914" cy="624724"/>
          </a:xfrm>
        </p:spPr>
        <p:txBody>
          <a:bodyPr anchor="b">
            <a:normAutofit/>
          </a:bodyPr>
          <a:lstStyle>
            <a:lvl1pPr algn="l">
              <a:defRPr sz="2646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2041" y="671971"/>
            <a:ext cx="6997914" cy="4239192"/>
          </a:xfrm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041" y="5916496"/>
            <a:ext cx="6997914" cy="742987"/>
          </a:xfrm>
        </p:spPr>
        <p:txBody>
          <a:bodyPr>
            <a:normAutofit/>
          </a:bodyPr>
          <a:lstStyle>
            <a:lvl1pPr marL="0" indent="0">
              <a:buNone/>
              <a:defRPr sz="132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&lt;datum/tijd&gt;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&lt;voettekst&gt;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4EAF3AD-141E-4F45-8290-9B9D2975C5FB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‹nr.›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73109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9334" y="-9334"/>
            <a:ext cx="10109073" cy="7578343"/>
            <a:chOff x="-8467" y="-8468"/>
            <a:chExt cx="9169805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2041" y="671971"/>
            <a:ext cx="6997913" cy="1455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1" y="2381651"/>
            <a:ext cx="6997914" cy="4277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58922" y="6659484"/>
            <a:ext cx="75420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&lt;datum/tijd&gt;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2041" y="6659484"/>
            <a:ext cx="509650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&lt;voettekst&gt;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808" y="6659484"/>
            <a:ext cx="56514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accent1"/>
                </a:solidFill>
              </a:defRPr>
            </a:lvl1pPr>
          </a:lstStyle>
          <a:p>
            <a:pPr algn="r"/>
            <a:fld id="{74EAF3AD-141E-4F45-8290-9B9D2975C5FB}" type="slidenum">
              <a:rPr lang="de-D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‹nr.›</a:t>
            </a:fld>
            <a:endParaRPr lang="de-D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011065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p:txStyles>
    <p:titleStyle>
      <a:lvl1pPr algn="l" defTabSz="503972" rtl="0" eaLnBrk="1" latinLnBrk="0" hangingPunct="1">
        <a:spcBef>
          <a:spcPct val="0"/>
        </a:spcBef>
        <a:buNone/>
        <a:defRPr sz="3968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77979" indent="-377979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8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18954" indent="-314982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6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59929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763900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267872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771844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275815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779787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283758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402484"/>
            <a:ext cx="869453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2012414"/>
            <a:ext cx="869453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43" y="7006700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39A36-C36D-4896-921E-C610317558EB}" type="datetimeFigureOut">
              <a:rPr lang="nl-NL" smtClean="0"/>
              <a:pPr/>
              <a:t>22-2-2018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9207" y="7006700"/>
            <a:ext cx="340221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9441" y="7006700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7F462-2813-4359-8CB8-8FEA159D529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799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pedia.be/planten/grote-kattenstaart" TargetMode="External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hyperlink" Target="https://commons.wikimedia.org/w/index.php?curid=20726914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nezoom.org/life/@Embryophyta=56610?vis=spiral#x711,y269,w0.635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18464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://www.freenatureimages.eu/Landscapes%20Geographical/the%20Netherlands/Limburg/Voerendaal/index.html#NL%2C%20Limburg%2C%20Voerendaal%2C%20Kunderberg%201%2C%20Saxifraga-Hans%20Dekker.jpg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10734238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hyperlink" Target="https://commons.wikimedia.org/w/index.php?curid=10436520" TargetMode="Externa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hyperlink" Target="https://commons.wikimedia.org/w/index.php?curid=141256" TargetMode="External"/><Relationship Id="rId7" Type="http://schemas.openxmlformats.org/officeDocument/2006/relationships/hyperlink" Target="https://commons.wikimedia.org/w/index.php?curid=32970754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hyperlink" Target="https://commons.wikimedia.org/w/index.php?curid=2000232" TargetMode="External"/><Relationship Id="rId10" Type="http://schemas.openxmlformats.org/officeDocument/2006/relationships/image" Target="../media/image27.jpeg"/><Relationship Id="rId4" Type="http://schemas.openxmlformats.org/officeDocument/2006/relationships/image" Target="../media/image24.jpeg"/><Relationship Id="rId9" Type="http://schemas.openxmlformats.org/officeDocument/2006/relationships/hyperlink" Target="https://commons.wikimedia.org/w/index.php?curid=2121917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21933510@N07/3303805193/in/album-72157613320697389/" TargetMode="External"/><Relationship Id="rId3" Type="http://schemas.openxmlformats.org/officeDocument/2006/relationships/hyperlink" Target="https://www.flickr.com/photos/21933510@N07/3222905466/in/album-72157613319820751/" TargetMode="External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foflora.ch/de/lebensraeume/phytosuisse/44-festuco-brometea.html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l.wikipedia.org/wiki/Florarijk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://blog-idee.blogspot.nl/2012/10/las-regiones-biogeograficas-en-inspire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://www.soortenbank.nl/BIS/flora_nl_v2/pictures/floradistricten.jpg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wand.com/da/Geranion_sanguinei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s://www.yumpu.com/nl/document/view/20434557/bemelerberg-en-schiepersberg-conceptbeheerplan-natura-2000-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www.floravannederland.nl/planten/zoete_kers" TargetMode="Externa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2588268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hyperlink" Target="https://commons.wikimedia.org/w/index.php?curid=7070141" TargetMode="External"/><Relationship Id="rId18" Type="http://schemas.openxmlformats.org/officeDocument/2006/relationships/image" Target="../media/image53.jpeg"/><Relationship Id="rId26" Type="http://schemas.openxmlformats.org/officeDocument/2006/relationships/hyperlink" Target="https://commons.wikimedia.org/w/index.php?curid=1358821" TargetMode="External"/><Relationship Id="rId3" Type="http://schemas.openxmlformats.org/officeDocument/2006/relationships/hyperlink" Target="By%20AnRo0002%20-%20Own%20work,%20CC0,%20https:/commons.wikimedia.org/w/index.php?curid=26465351" TargetMode="External"/><Relationship Id="rId21" Type="http://schemas.openxmlformats.org/officeDocument/2006/relationships/image" Target="../media/image55.jpeg"/><Relationship Id="rId7" Type="http://schemas.openxmlformats.org/officeDocument/2006/relationships/hyperlink" Target="https://commons.wikimedia.org/w/index.php?curid=4806137" TargetMode="External"/><Relationship Id="rId12" Type="http://schemas.openxmlformats.org/officeDocument/2006/relationships/image" Target="../media/image50.jpeg"/><Relationship Id="rId17" Type="http://schemas.openxmlformats.org/officeDocument/2006/relationships/hyperlink" Target="https://commons.wikimedia.org/w/index.php?curid=65654239" TargetMode="External"/><Relationship Id="rId25" Type="http://schemas.openxmlformats.org/officeDocument/2006/relationships/image" Target="../media/image57.jpe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52.jpeg"/><Relationship Id="rId20" Type="http://schemas.openxmlformats.org/officeDocument/2006/relationships/hyperlink" Target="https://commons.wikimedia.org/w/index.php?curid=10433726" TargetMode="External"/><Relationship Id="rId29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hyperlink" Target="https://commons.wikimedia.org/w/index.php?curid=3267908" TargetMode="External"/><Relationship Id="rId24" Type="http://schemas.openxmlformats.org/officeDocument/2006/relationships/hyperlink" Target="https://commons.wikimedia.org/w/index.php?curid=26761733" TargetMode="External"/><Relationship Id="rId5" Type="http://schemas.openxmlformats.org/officeDocument/2006/relationships/hyperlink" Target="https://commons.wikimedia.org/w/index.php?curid=4739202" TargetMode="External"/><Relationship Id="rId15" Type="http://schemas.openxmlformats.org/officeDocument/2006/relationships/hyperlink" Target="https://commons.wikimedia.org/w/index.php?curid=6801682" TargetMode="External"/><Relationship Id="rId23" Type="http://schemas.openxmlformats.org/officeDocument/2006/relationships/image" Target="../media/image56.jpeg"/><Relationship Id="rId28" Type="http://schemas.openxmlformats.org/officeDocument/2006/relationships/hyperlink" Target="https://commons.wikimedia.org/w/index.php?curid=2771946" TargetMode="External"/><Relationship Id="rId10" Type="http://schemas.openxmlformats.org/officeDocument/2006/relationships/image" Target="../media/image49.jpeg"/><Relationship Id="rId19" Type="http://schemas.openxmlformats.org/officeDocument/2006/relationships/image" Target="../media/image54.jpeg"/><Relationship Id="rId4" Type="http://schemas.openxmlformats.org/officeDocument/2006/relationships/image" Target="../media/image46.jpeg"/><Relationship Id="rId9" Type="http://schemas.openxmlformats.org/officeDocument/2006/relationships/hyperlink" Target="https://commons.wikimedia.org/w/index.php?curid=2688909" TargetMode="External"/><Relationship Id="rId14" Type="http://schemas.openxmlformats.org/officeDocument/2006/relationships/image" Target="../media/image51.jpeg"/><Relationship Id="rId22" Type="http://schemas.openxmlformats.org/officeDocument/2006/relationships/hyperlink" Target="https://commons.wikimedia.org/w/index.php?curid=741932" TargetMode="External"/><Relationship Id="rId27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nl.wikipedia.org/wiki/Presentie_(vegetatiekunde)" TargetMode="External"/><Relationship Id="rId7" Type="http://schemas.openxmlformats.org/officeDocument/2006/relationships/hyperlink" Target="http://www.bryo.cz/index.php?p=mechorosty_foto&amp;site=en&amp;gallery=campyliadelphus_chrysophyllus&amp;id=4744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microsoft.com/office/2007/relationships/hdphoto" Target="../media/hdphoto1.wdp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hyperlink" Target="https://commons.wikimedia.org/w/index.php?curid=697318" TargetMode="Externa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/index.php?curid=64326145" TargetMode="External"/><Relationship Id="rId3" Type="http://schemas.openxmlformats.org/officeDocument/2006/relationships/image" Target="../media/image70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Gentianopsis_ciliata_220907.jpg#/media/File:Gentianopsis_ciliata_220907.jpg" TargetMode="External"/><Relationship Id="rId5" Type="http://schemas.openxmlformats.org/officeDocument/2006/relationships/image" Target="../media/image71.jpeg"/><Relationship Id="rId10" Type="http://schemas.openxmlformats.org/officeDocument/2006/relationships/image" Target="../media/image74.jpeg"/><Relationship Id="rId4" Type="http://schemas.openxmlformats.org/officeDocument/2006/relationships/hyperlink" Target="https://commons.wikimedia.org/w/index.php?curid=121008" TargetMode="External"/><Relationship Id="rId9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hyperlink" Target="https://commons.wikimedia.org/wiki/File:ORIGANUM_VULGARE_-_SANT_JUST_-_IB-230_(Orenga).JPG#/media/File:ORIGANUM_VULGARE_-_SANT_JUST_-_IB-230_(Orenga).JPG" TargetMode="External"/><Relationship Id="rId18" Type="http://schemas.openxmlformats.org/officeDocument/2006/relationships/image" Target="../media/image84.jpeg"/><Relationship Id="rId3" Type="http://schemas.openxmlformats.org/officeDocument/2006/relationships/hyperlink" Target="Door%20Petr%20Filippov%20-%20Eigen%20werk,%20CC%20BY-SA%203.0,%20https:/commons.wikimedia.org/w/index.php?curid=1851374" TargetMode="External"/><Relationship Id="rId7" Type="http://schemas.openxmlformats.org/officeDocument/2006/relationships/hyperlink" Target="Door%20Rasbak%20-%20Eigen%20werk,%20CC%20BY-SA%203.0,%20https:/commons.wikimedia.org/w/index.php?curid=901272" TargetMode="External"/><Relationship Id="rId12" Type="http://schemas.openxmlformats.org/officeDocument/2006/relationships/image" Target="../media/image81.jpeg"/><Relationship Id="rId17" Type="http://schemas.openxmlformats.org/officeDocument/2006/relationships/hyperlink" Target="Door%20Andr&#233;%20Karwath%20aka%20Aka%20-%20Eigen%20werk,%20CC%20BY-SA%202.5,%20https:/commons.wikimedia.org/w/index.php?curid=630643" TargetMode="External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83.jpeg"/><Relationship Id="rId20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11" Type="http://schemas.openxmlformats.org/officeDocument/2006/relationships/hyperlink" Target="Door%20Kristian%20Peters%20--%20Fabelfroh%2015:29,%2014%20May%202005%20(UTC)%20-%20Zelf%20gefotografeerd,%20CC%20BY-SA%203.0,%20https:/commons.wikimedia.org/w/index.php?curid=140380" TargetMode="External"/><Relationship Id="rId5" Type="http://schemas.openxmlformats.org/officeDocument/2006/relationships/hyperlink" Target="Door%20Michael%20Becker%20-%20taken%20by%20Michael%20Becker,%20CC%20BY-SA%203.0,%20https:/commons.wikimedia.org/w/index.php?curid=1687187" TargetMode="External"/><Relationship Id="rId15" Type="http://schemas.openxmlformats.org/officeDocument/2006/relationships/hyperlink" Target="https://commons.wikimedia.org/wiki/File:20140807Clinopodium_vulgare1.jpg#/media/File:20140807Clinopodium_vulgare1.jpg" TargetMode="External"/><Relationship Id="rId10" Type="http://schemas.openxmlformats.org/officeDocument/2006/relationships/image" Target="../media/image80.jpeg"/><Relationship Id="rId19" Type="http://schemas.openxmlformats.org/officeDocument/2006/relationships/hyperlink" Target="By%20Kristian%20Peters%20--%20Fabelfroh%2009:44,%205%20March%202007%20(UTC)%20-%20photographed%20by%20Kristian%20Peters,%20CC%20BY-SA%203.0,%20https:/commons.wikimedia.org/w/index.php?curid=1746557" TargetMode="External"/><Relationship Id="rId4" Type="http://schemas.openxmlformats.org/officeDocument/2006/relationships/image" Target="../media/image77.jpeg"/><Relationship Id="rId9" Type="http://schemas.openxmlformats.org/officeDocument/2006/relationships/hyperlink" Target="Door%20Meneerke%20bloem%20-%20Eigen%20werk,%20CC%20BY-SA%203.0,%20https:/commons.wikimedia.org/w/index.php?curid=33355661" TargetMode="External"/><Relationship Id="rId14" Type="http://schemas.openxmlformats.org/officeDocument/2006/relationships/image" Target="../media/image8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60118715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6212320" TargetMode="External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/index.php?curid=3956273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19646187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maken.wikiwijs.nl/47558/_Excursie_Zuid_Limburg__Sint_Pietersberg_en_Savelsbos#!page-714485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natureimages.eu/plants/Flora%20A-B/Brachypodium%20pinnatum,%20Tor-grass/index.html#Brachypodium%20pinnatum%202%2C%20Gevinde%20kortsteel%2C%20Saxifraga-Jan%20Willem%20Jongepier.JPG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maken.wikiwijs.nl/bestanden/636101/successie.ppt" TargetMode="External"/><Relationship Id="rId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oravannederland.nl/planten/zoete_kers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s://www.columbusmagazine.nl/europa/noorwegen/centraal_noorwegen/reisreporter/fotos/205288.html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3700351" TargetMode="External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hyperlink" Target="https://nl.dreamstime.com/stock-foto-groene-stenen-op-de-kust-algen-image54043935" TargetMode="Externa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iko.nl/cms/index.php/februari-2018/737-schade-heel-veel-schade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s://i.pinimg.com/736x/1c/fb/69/1cfb691e312bade5bf58da4252889163.jpg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s://maken.wikiwijs.nl/48457/SynBioSys#!page-739361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hyperlink" Target="https://commons.wikimedia.org/w/index.php?curid=2769112" TargetMode="External"/><Relationship Id="rId18" Type="http://schemas.openxmlformats.org/officeDocument/2006/relationships/image" Target="../media/image108.jpeg"/><Relationship Id="rId3" Type="http://schemas.openxmlformats.org/officeDocument/2006/relationships/hyperlink" Target="https://commons.wikimedia.org/w/index.php?curid=7639232" TargetMode="External"/><Relationship Id="rId7" Type="http://schemas.openxmlformats.org/officeDocument/2006/relationships/image" Target="../media/image102.jpeg"/><Relationship Id="rId12" Type="http://schemas.openxmlformats.org/officeDocument/2006/relationships/image" Target="../media/image105.jpeg"/><Relationship Id="rId17" Type="http://schemas.openxmlformats.org/officeDocument/2006/relationships/hyperlink" Target="https://commons.wikimedia.org/w/index.php?curid=32462107" TargetMode="External"/><Relationship Id="rId2" Type="http://schemas.openxmlformats.org/officeDocument/2006/relationships/notesSlide" Target="../notesSlides/notesSlide55.xml"/><Relationship Id="rId16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11" Type="http://schemas.openxmlformats.org/officeDocument/2006/relationships/hyperlink" Target="https://commons.wikimedia.org/w/index.php?curid=11091585" TargetMode="External"/><Relationship Id="rId5" Type="http://schemas.openxmlformats.org/officeDocument/2006/relationships/hyperlink" Target="https://commons.wikimedia.org/w/index.php?curid=56249972" TargetMode="External"/><Relationship Id="rId15" Type="http://schemas.openxmlformats.org/officeDocument/2006/relationships/hyperlink" Target="https://commons.wikimedia.org/w/index.php?curid=38187632" TargetMode="External"/><Relationship Id="rId10" Type="http://schemas.openxmlformats.org/officeDocument/2006/relationships/image" Target="../media/image104.jpeg"/><Relationship Id="rId4" Type="http://schemas.openxmlformats.org/officeDocument/2006/relationships/image" Target="../media/image100.jpeg"/><Relationship Id="rId9" Type="http://schemas.openxmlformats.org/officeDocument/2006/relationships/hyperlink" Target="https://commons.wikimedia.org/w/index.php?curid=167303" TargetMode="External"/><Relationship Id="rId14" Type="http://schemas.openxmlformats.org/officeDocument/2006/relationships/image" Target="../media/image10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png"/><Relationship Id="rId7" Type="http://schemas.openxmlformats.org/officeDocument/2006/relationships/hyperlink" Target="https://www.werkaandemuur.nl/nl/werk/Klaproos-in-bloei/5926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hyperlink" Target="https://www.researchgate.net/figure/Figuur-2-Spontaan-ontwikkelde-bloemenrijke-bermvegetatie-in-het-Bijgaardenpark-in-Gent_312033753" TargetMode="External"/><Relationship Id="rId9" Type="http://schemas.openxmlformats.org/officeDocument/2006/relationships/hyperlink" Target="https://www.tuinadvies.nl/artikels/klaproos_-_papaver_rhoas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natura2000.eea.europa.eu/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foflora.ch/fr/milieux/phytosuisse/" TargetMode="External"/><Relationship Id="rId3" Type="http://schemas.openxmlformats.org/officeDocument/2006/relationships/hyperlink" Target="https://nl.wikipedia.org/wiki/Vegetatiekunde_van_A_tot_Z" TargetMode="External"/><Relationship Id="rId7" Type="http://schemas.openxmlformats.org/officeDocument/2006/relationships/hyperlink" Target="https://inpn.mnhn.fr/habitat/cd_typo/1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-veg.net/en/homepage" TargetMode="External"/><Relationship Id="rId5" Type="http://schemas.openxmlformats.org/officeDocument/2006/relationships/hyperlink" Target="https://www.synbiosys.alterra.nl/evc/Docs/Mucina_et_al-2016-Applied_Vegetation_Science.pdf" TargetMode="External"/><Relationship Id="rId4" Type="http://schemas.openxmlformats.org/officeDocument/2006/relationships/hyperlink" Target="https://maken.wikiwijs.nl/48457/SynBioSys#!page-739361" TargetMode="External"/><Relationship Id="rId9" Type="http://schemas.openxmlformats.org/officeDocument/2006/relationships/hyperlink" Target="https://www.givd.info/index.xhtm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ur.nl/nl/show/SynBioSys-Nederland.htm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ci.muni.cz/botany/juice/" TargetMode="External"/><Relationship Id="rId4" Type="http://schemas.openxmlformats.org/officeDocument/2006/relationships/hyperlink" Target="https://www.synbiosys.alterra.nl/turboveg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ratiotes.net/" TargetMode="External"/><Relationship Id="rId2" Type="http://schemas.openxmlformats.org/officeDocument/2006/relationships/hyperlink" Target="https://nhgl.nl/werkgroep/plantensociologi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uroveg.org/" TargetMode="External"/><Relationship Id="rId4" Type="http://schemas.openxmlformats.org/officeDocument/2006/relationships/hyperlink" Target="http://iavs.org/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Shape 1"/>
          <p:cNvSpPr txBox="1"/>
          <p:nvPr/>
        </p:nvSpPr>
        <p:spPr>
          <a:xfrm>
            <a:off x="504000" y="576000"/>
            <a:ext cx="7200000" cy="7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768816-1F0A-4B48-B485-CC470F2469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7301" y="539041"/>
            <a:ext cx="6423553" cy="1902941"/>
          </a:xfrm>
        </p:spPr>
        <p:txBody>
          <a:bodyPr/>
          <a:lstStyle/>
          <a:p>
            <a:pPr algn="ctr"/>
            <a:r>
              <a:rPr lang="nl-NL" noProof="0" dirty="0"/>
              <a:t>Inleiding in de Plantensociologie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35E432C-F131-40DC-882D-831F0A0DF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0688" y="5515618"/>
            <a:ext cx="5735165" cy="1814743"/>
          </a:xfrm>
        </p:spPr>
        <p:txBody>
          <a:bodyPr>
            <a:normAutofit/>
          </a:bodyPr>
          <a:lstStyle/>
          <a:p>
            <a:pPr algn="ctr"/>
            <a:r>
              <a:rPr lang="nl-NL" sz="1800" noProof="0" dirty="0"/>
              <a:t>Lezing voor de Plantenstudiegroep van het Natuurhistorisch Genootschap in Limburg</a:t>
            </a:r>
            <a:br>
              <a:rPr lang="nl-NL" sz="1800" noProof="0" dirty="0"/>
            </a:br>
            <a:endParaRPr lang="nl-NL" sz="1800" noProof="0" dirty="0"/>
          </a:p>
          <a:p>
            <a:pPr algn="ctr"/>
            <a:r>
              <a:rPr lang="nl-NL" sz="1800" noProof="0" dirty="0"/>
              <a:t>23 februari 2018</a:t>
            </a:r>
          </a:p>
          <a:p>
            <a:pPr algn="ctr"/>
            <a:r>
              <a:rPr lang="nl-NL" sz="1800" noProof="0" dirty="0"/>
              <a:t>Johan den Boer</a:t>
            </a:r>
          </a:p>
          <a:p>
            <a:pPr algn="ctr"/>
            <a:endParaRPr lang="nl-NL" sz="1800" noProof="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4CE82FC-4476-447A-9B78-4C0FB439A2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799" y="2986033"/>
            <a:ext cx="2722969" cy="214695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F8D17B0-2BE5-42C9-A8B2-D26C600E30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418" y="2986033"/>
            <a:ext cx="2901707" cy="214695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F4AF962-5DFB-453A-AFC4-C7CD9A38EC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385" y="2986033"/>
            <a:ext cx="3018993" cy="214695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93B736-1907-4B14-8B0A-75238A3F5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584790"/>
            <a:ext cx="5513723" cy="950604"/>
          </a:xfrm>
        </p:spPr>
        <p:txBody>
          <a:bodyPr>
            <a:normAutofit fontScale="90000"/>
          </a:bodyPr>
          <a:lstStyle/>
          <a:p>
            <a:r>
              <a:rPr lang="nl-NL" noProof="0" dirty="0"/>
              <a:t>Hiërarchie plantenrijk</a:t>
            </a:r>
            <a:br>
              <a:rPr lang="nl-NL" noProof="0" dirty="0"/>
            </a:br>
            <a:endParaRPr lang="nl-NL" noProof="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3B2DB4-DE91-4D09-9F9D-861E74364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073" y="1823283"/>
            <a:ext cx="3597435" cy="5250333"/>
          </a:xfrm>
        </p:spPr>
        <p:txBody>
          <a:bodyPr>
            <a:normAutofit fontScale="92500" lnSpcReduction="10000"/>
          </a:bodyPr>
          <a:lstStyle/>
          <a:p>
            <a:pPr marL="265113" indent="-265113">
              <a:tabLst>
                <a:tab pos="265113" algn="l"/>
                <a:tab pos="1254125" algn="l"/>
              </a:tabLst>
            </a:pPr>
            <a:r>
              <a:rPr lang="nl-NL" sz="1600" noProof="0" dirty="0"/>
              <a:t>Rijk:	</a:t>
            </a:r>
            <a:r>
              <a:rPr lang="nl-NL" sz="1600" noProof="0" dirty="0" err="1"/>
              <a:t>Plantae</a:t>
            </a:r>
            <a:r>
              <a:rPr lang="nl-NL" sz="1600" noProof="0" dirty="0"/>
              <a:t> </a:t>
            </a:r>
            <a:br>
              <a:rPr lang="nl-NL" sz="1600" noProof="0" dirty="0"/>
            </a:br>
            <a:r>
              <a:rPr lang="nl-NL" sz="1600" noProof="0" dirty="0"/>
              <a:t>	</a:t>
            </a:r>
            <a:r>
              <a:rPr lang="nl-NL" sz="1200" noProof="0" dirty="0"/>
              <a:t>Planten (is geen </a:t>
            </a:r>
            <a:r>
              <a:rPr lang="nl-NL" sz="1200" noProof="0" dirty="0" err="1"/>
              <a:t>clade</a:t>
            </a:r>
            <a:r>
              <a:rPr lang="nl-NL" sz="1200" noProof="0" dirty="0"/>
              <a:t>)</a:t>
            </a:r>
          </a:p>
          <a:p>
            <a:pPr marL="265113" indent="-265113">
              <a:tabLst>
                <a:tab pos="265113" algn="l"/>
                <a:tab pos="1254125" algn="l"/>
              </a:tabLst>
            </a:pPr>
            <a:r>
              <a:rPr lang="nl-NL" sz="1600" noProof="0" dirty="0"/>
              <a:t>Stam:	</a:t>
            </a:r>
            <a:r>
              <a:rPr lang="nl-NL" sz="1600" noProof="0" dirty="0" err="1"/>
              <a:t>Embryophyta</a:t>
            </a:r>
            <a:r>
              <a:rPr lang="nl-NL" sz="1600" noProof="0" dirty="0"/>
              <a:t> </a:t>
            </a:r>
            <a:br>
              <a:rPr lang="nl-NL" sz="1600" noProof="0" dirty="0"/>
            </a:br>
            <a:r>
              <a:rPr lang="nl-NL" sz="1600" noProof="0" dirty="0"/>
              <a:t>	</a:t>
            </a:r>
            <a:r>
              <a:rPr lang="nl-NL" sz="1200" noProof="0" dirty="0"/>
              <a:t>Landplanten</a:t>
            </a:r>
            <a:endParaRPr lang="nl-NL" sz="1600" noProof="0" dirty="0"/>
          </a:p>
          <a:p>
            <a:pPr marL="265113" indent="-265113">
              <a:tabLst>
                <a:tab pos="265113" algn="l"/>
                <a:tab pos="1254125" algn="l"/>
              </a:tabLst>
            </a:pPr>
            <a:r>
              <a:rPr lang="nl-NL" sz="1600" noProof="0" dirty="0"/>
              <a:t>Klasse:	</a:t>
            </a:r>
            <a:r>
              <a:rPr lang="nl-NL" sz="1600" noProof="0" dirty="0" err="1"/>
              <a:t>Spermatopsida</a:t>
            </a:r>
            <a:r>
              <a:rPr lang="nl-NL" sz="1600" noProof="0" dirty="0"/>
              <a:t> </a:t>
            </a:r>
            <a:br>
              <a:rPr lang="nl-NL" sz="1600" noProof="0" dirty="0"/>
            </a:br>
            <a:r>
              <a:rPr lang="nl-NL" sz="1600" noProof="0" dirty="0"/>
              <a:t>	</a:t>
            </a:r>
            <a:r>
              <a:rPr lang="nl-NL" sz="1200" noProof="0" dirty="0"/>
              <a:t>Zaadplanten</a:t>
            </a:r>
            <a:endParaRPr lang="nl-NL" sz="1600" noProof="0" dirty="0"/>
          </a:p>
          <a:p>
            <a:pPr marL="265113" indent="-265113">
              <a:tabLst>
                <a:tab pos="265113" algn="l"/>
                <a:tab pos="1254125" algn="l"/>
              </a:tabLst>
            </a:pPr>
            <a:r>
              <a:rPr lang="nl-NL" sz="1600" noProof="0" dirty="0" err="1"/>
              <a:t>Clade</a:t>
            </a:r>
            <a:r>
              <a:rPr lang="nl-NL" sz="1600" noProof="0" dirty="0"/>
              <a:t>:	</a:t>
            </a:r>
            <a:r>
              <a:rPr lang="nl-NL" sz="1600" noProof="0" dirty="0" err="1"/>
              <a:t>Angiospermae</a:t>
            </a:r>
            <a:br>
              <a:rPr lang="nl-NL" sz="1600" noProof="0" dirty="0"/>
            </a:br>
            <a:r>
              <a:rPr lang="nl-NL" sz="1600" noProof="0" dirty="0"/>
              <a:t>	</a:t>
            </a:r>
            <a:r>
              <a:rPr lang="nl-NL" sz="1100" noProof="0" dirty="0" err="1"/>
              <a:t>Bedektzadigen</a:t>
            </a:r>
            <a:endParaRPr lang="nl-NL" sz="1600" noProof="0" dirty="0"/>
          </a:p>
          <a:p>
            <a:pPr marL="265113" indent="-265113">
              <a:tabLst>
                <a:tab pos="265113" algn="l"/>
                <a:tab pos="1254125" algn="l"/>
              </a:tabLst>
            </a:pPr>
            <a:r>
              <a:rPr lang="nl-NL" sz="1600" noProof="0" dirty="0" err="1"/>
              <a:t>Clade</a:t>
            </a:r>
            <a:r>
              <a:rPr lang="nl-NL" sz="1600" noProof="0" dirty="0"/>
              <a:t>:	</a:t>
            </a:r>
            <a:r>
              <a:rPr lang="nl-NL" sz="1600" noProof="0" dirty="0" err="1"/>
              <a:t>Eudicots</a:t>
            </a:r>
            <a:br>
              <a:rPr lang="nl-NL" sz="1600" noProof="0" dirty="0"/>
            </a:br>
            <a:r>
              <a:rPr lang="nl-NL" sz="1600" noProof="0" dirty="0"/>
              <a:t>	</a:t>
            </a:r>
            <a:r>
              <a:rPr lang="nl-NL" sz="1200" noProof="0" dirty="0"/>
              <a:t>Tweezaadlobbigen (nieuw)</a:t>
            </a:r>
            <a:endParaRPr lang="nl-NL" sz="1600" noProof="0" dirty="0"/>
          </a:p>
          <a:p>
            <a:pPr marL="265113" indent="-265113">
              <a:tabLst>
                <a:tab pos="265113" algn="l"/>
                <a:tab pos="1254125" algn="l"/>
              </a:tabLst>
            </a:pPr>
            <a:r>
              <a:rPr lang="nl-NL" sz="1600" noProof="0" dirty="0" err="1"/>
              <a:t>Clade</a:t>
            </a:r>
            <a:r>
              <a:rPr lang="nl-NL" sz="1600" noProof="0" dirty="0"/>
              <a:t>:	</a:t>
            </a:r>
            <a:r>
              <a:rPr lang="nl-NL" sz="1600" noProof="0" dirty="0" err="1"/>
              <a:t>Rosiden</a:t>
            </a:r>
            <a:endParaRPr lang="nl-NL" sz="1600" noProof="0" dirty="0"/>
          </a:p>
          <a:p>
            <a:pPr marL="265113" indent="-265113">
              <a:tabLst>
                <a:tab pos="265113" algn="l"/>
                <a:tab pos="1254125" algn="l"/>
              </a:tabLst>
            </a:pPr>
            <a:r>
              <a:rPr lang="nl-NL" sz="1600" noProof="0" dirty="0"/>
              <a:t>Orde:	</a:t>
            </a:r>
            <a:r>
              <a:rPr lang="nl-NL" sz="1600" noProof="0" dirty="0" err="1"/>
              <a:t>Myrtales</a:t>
            </a:r>
            <a:endParaRPr lang="nl-NL" sz="1600" noProof="0" dirty="0"/>
          </a:p>
          <a:p>
            <a:pPr marL="265113" indent="-265113">
              <a:tabLst>
                <a:tab pos="265113" algn="l"/>
                <a:tab pos="1254125" algn="l"/>
              </a:tabLst>
            </a:pPr>
            <a:r>
              <a:rPr lang="nl-NL" sz="1600" noProof="0" dirty="0"/>
              <a:t>Familie:	</a:t>
            </a:r>
            <a:r>
              <a:rPr lang="nl-NL" sz="1600" noProof="0" dirty="0" err="1"/>
              <a:t>Lythraceae</a:t>
            </a:r>
            <a:br>
              <a:rPr lang="nl-NL" sz="1600" noProof="0" dirty="0"/>
            </a:br>
            <a:r>
              <a:rPr lang="nl-NL" sz="1600" noProof="0" dirty="0"/>
              <a:t>	</a:t>
            </a:r>
            <a:r>
              <a:rPr lang="nl-NL" sz="1200" noProof="0" dirty="0"/>
              <a:t>Kattenstaartfamilie</a:t>
            </a:r>
            <a:endParaRPr lang="nl-NL" sz="1600" noProof="0" dirty="0"/>
          </a:p>
          <a:p>
            <a:pPr marL="265113" indent="-265113">
              <a:tabLst>
                <a:tab pos="265113" algn="l"/>
                <a:tab pos="1254125" algn="l"/>
              </a:tabLst>
            </a:pPr>
            <a:r>
              <a:rPr lang="nl-NL" sz="1600" noProof="0" dirty="0"/>
              <a:t>Geslacht:	</a:t>
            </a:r>
            <a:r>
              <a:rPr lang="nl-NL" sz="1600" noProof="0" dirty="0" err="1"/>
              <a:t>Lythrum</a:t>
            </a:r>
            <a:br>
              <a:rPr lang="nl-NL" sz="1600" noProof="0" dirty="0"/>
            </a:br>
            <a:r>
              <a:rPr lang="nl-NL" sz="1600" noProof="0" dirty="0"/>
              <a:t>	</a:t>
            </a:r>
            <a:r>
              <a:rPr lang="nl-NL" sz="1400" noProof="0" dirty="0"/>
              <a:t>Kattenstaart</a:t>
            </a:r>
            <a:endParaRPr lang="nl-NL" sz="1600" noProof="0" dirty="0"/>
          </a:p>
          <a:p>
            <a:pPr marL="265113" indent="-265113">
              <a:tabLst>
                <a:tab pos="265113" algn="l"/>
                <a:tab pos="1254125" algn="l"/>
              </a:tabLst>
            </a:pPr>
            <a:r>
              <a:rPr lang="nl-NL" sz="1600" noProof="0" dirty="0"/>
              <a:t>Soort:	</a:t>
            </a:r>
            <a:r>
              <a:rPr lang="nl-NL" sz="1600" noProof="0" dirty="0" err="1"/>
              <a:t>Lythrum</a:t>
            </a:r>
            <a:r>
              <a:rPr lang="nl-NL" sz="1600" noProof="0" dirty="0"/>
              <a:t> </a:t>
            </a:r>
            <a:r>
              <a:rPr lang="nl-NL" sz="1600" noProof="0" dirty="0" err="1"/>
              <a:t>salicaria</a:t>
            </a:r>
            <a:r>
              <a:rPr lang="nl-NL" sz="1600" noProof="0" dirty="0"/>
              <a:t> </a:t>
            </a:r>
            <a:br>
              <a:rPr lang="nl-NL" sz="1600" noProof="0" dirty="0"/>
            </a:br>
            <a:r>
              <a:rPr lang="nl-NL" sz="1600" noProof="0" dirty="0"/>
              <a:t>	</a:t>
            </a:r>
            <a:r>
              <a:rPr lang="nl-NL" sz="1400" noProof="0" dirty="0"/>
              <a:t>Grote kattenstaart</a:t>
            </a:r>
            <a:endParaRPr lang="nl-NL" sz="1600" noProof="0" dirty="0"/>
          </a:p>
          <a:p>
            <a:endParaRPr lang="nl-NL" sz="1600" noProof="0" dirty="0"/>
          </a:p>
        </p:txBody>
      </p:sp>
      <p:pic>
        <p:nvPicPr>
          <p:cNvPr id="6" name="Afbeelding 5">
            <a:hlinkClick r:id="rId3" tooltip="Ecopedia"/>
            <a:extLst>
              <a:ext uri="{FF2B5EF4-FFF2-40B4-BE49-F238E27FC236}">
                <a16:creationId xmlns:a16="http://schemas.microsoft.com/office/drawing/2014/main" id="{5CFC7E35-E5E2-49A0-B076-BD471514BC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4552" y="7113579"/>
            <a:ext cx="322041" cy="322041"/>
          </a:xfrm>
          <a:prstGeom prst="rect">
            <a:avLst/>
          </a:prstGeom>
        </p:spPr>
      </p:pic>
      <p:pic>
        <p:nvPicPr>
          <p:cNvPr id="2050" name="Picture 2" descr="https://upload.wikimedia.org/wikipedia/commons/thumb/4/4c/Water%27s_Edge.jpg/1280px-Water%27s_Edge.jpg">
            <a:hlinkClick r:id="rId5" tooltip="By Duncan Harris - Flickr: Water's Edge, CC BY 2.0"/>
            <a:extLst>
              <a:ext uri="{FF2B5EF4-FFF2-40B4-BE49-F238E27FC236}">
                <a16:creationId xmlns:a16="http://schemas.microsoft.com/office/drawing/2014/main" id="{1FF4D72F-6123-45BC-A701-684B3A39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532" y="584790"/>
            <a:ext cx="3252020" cy="247698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https://ecopedia.s3.eu-central-1.amazonaws.com/styles/colorbox-groot/sa/media/4/451-master.jpg?itok=Gh8hrfhk">
            <a:extLst>
              <a:ext uri="{FF2B5EF4-FFF2-40B4-BE49-F238E27FC236}">
                <a16:creationId xmlns:a16="http://schemas.microsoft.com/office/drawing/2014/main" id="{09CF704C-1366-43F8-887C-35010D4DB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0829" y="3302447"/>
            <a:ext cx="5513723" cy="3570461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hlinkClick r:id="rId3"/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2040" y="1587616"/>
            <a:ext cx="8517115" cy="530008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E220D52-EF06-47DB-83AB-2227BA26B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noProof="0" dirty="0"/>
              <a:t>Tree of Live</a:t>
            </a:r>
            <a:br>
              <a:rPr lang="nl-NL" noProof="0" dirty="0"/>
            </a:br>
            <a:br>
              <a:rPr lang="nl-NL" noProof="0" dirty="0"/>
            </a:b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61788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F29D1D-0657-DF46-9AF8-31CBA634B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40" y="550329"/>
            <a:ext cx="6997913" cy="838808"/>
          </a:xfrm>
        </p:spPr>
        <p:txBody>
          <a:bodyPr/>
          <a:lstStyle/>
          <a:p>
            <a:r>
              <a:rPr lang="nl-NL" noProof="0" dirty="0" err="1"/>
              <a:t>Syntaxonomie</a:t>
            </a:r>
            <a:endParaRPr lang="nl-NL" noProof="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AB158A-37DE-4D43-8C79-8D820779A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040" y="1595597"/>
            <a:ext cx="6997914" cy="3199687"/>
          </a:xfrm>
        </p:spPr>
        <p:txBody>
          <a:bodyPr/>
          <a:lstStyle/>
          <a:p>
            <a:r>
              <a:rPr lang="nl-NL" noProof="0" dirty="0"/>
              <a:t>Beschrijven en classificeren van vegetatie-typen</a:t>
            </a:r>
          </a:p>
          <a:p>
            <a:r>
              <a:rPr lang="nl-NL" noProof="0" dirty="0"/>
              <a:t>Naam geven aan basiseenheden (associaties)</a:t>
            </a:r>
            <a:br>
              <a:rPr lang="nl-NL" noProof="0" dirty="0"/>
            </a:br>
            <a:r>
              <a:rPr lang="nl-NL" sz="1600" noProof="0" dirty="0">
                <a:solidFill>
                  <a:srgbClr val="0070C0"/>
                </a:solidFill>
              </a:rPr>
              <a:t>Grenzen</a:t>
            </a:r>
            <a:r>
              <a:rPr lang="nl-NL" sz="1600" noProof="0" dirty="0"/>
              <a:t> bepalen tussen verschillende associaties op basis van floristische samenstelling en eventueel structuur, vitaliteit van soorten, ecologische parameters, …</a:t>
            </a:r>
          </a:p>
          <a:p>
            <a:r>
              <a:rPr lang="nl-NL" noProof="0" dirty="0"/>
              <a:t>Groeperen in hiërarchisch systeem</a:t>
            </a:r>
            <a:br>
              <a:rPr lang="nl-NL" noProof="0" dirty="0"/>
            </a:br>
            <a:r>
              <a:rPr lang="nl-NL" sz="1600" noProof="0" dirty="0"/>
              <a:t>Grenzen bepalen op hogere- en lagere </a:t>
            </a:r>
            <a:r>
              <a:rPr lang="nl-NL" sz="1600" noProof="0" dirty="0" err="1"/>
              <a:t>niveau’s</a:t>
            </a:r>
            <a:endParaRPr lang="nl-NL" noProof="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40B0230-602C-498B-B521-DE1E4786A306}"/>
              </a:ext>
            </a:extLst>
          </p:cNvPr>
          <p:cNvSpPr txBox="1"/>
          <p:nvPr/>
        </p:nvSpPr>
        <p:spPr>
          <a:xfrm>
            <a:off x="1127050" y="4089437"/>
            <a:ext cx="54332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Voorbeelden</a:t>
            </a:r>
            <a:r>
              <a:rPr lang="en-GB" dirty="0"/>
              <a:t> van </a:t>
            </a:r>
            <a:r>
              <a:rPr lang="en-GB" dirty="0" err="1"/>
              <a:t>vegetatie-typen</a:t>
            </a:r>
            <a:r>
              <a:rPr lang="en-GB" dirty="0"/>
              <a:t> op </a:t>
            </a:r>
            <a:r>
              <a:rPr lang="en-GB" dirty="0" err="1"/>
              <a:t>een</a:t>
            </a:r>
            <a:r>
              <a:rPr lang="en-GB" dirty="0"/>
              <a:t> (heel) </a:t>
            </a:r>
            <a:r>
              <a:rPr lang="en-GB" dirty="0" err="1"/>
              <a:t>hoog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Grasland</a:t>
            </a:r>
            <a:r>
              <a:rPr lang="en-GB" dirty="0"/>
              <a:t> = </a:t>
            </a:r>
            <a:r>
              <a:rPr lang="en-GB" dirty="0" err="1"/>
              <a:t>vegetatie</a:t>
            </a:r>
            <a:r>
              <a:rPr lang="en-GB" dirty="0"/>
              <a:t> </a:t>
            </a:r>
            <a:r>
              <a:rPr lang="en-GB" dirty="0" err="1"/>
              <a:t>gedomineerd</a:t>
            </a:r>
            <a:r>
              <a:rPr lang="en-GB" dirty="0"/>
              <a:t> door </a:t>
            </a:r>
            <a:r>
              <a:rPr lang="en-GB" dirty="0" err="1"/>
              <a:t>soorten</a:t>
            </a:r>
            <a:r>
              <a:rPr lang="en-GB" dirty="0"/>
              <a:t> </a:t>
            </a:r>
            <a:r>
              <a:rPr lang="en-GB" dirty="0" err="1"/>
              <a:t>uit</a:t>
            </a:r>
            <a:r>
              <a:rPr lang="en-GB" dirty="0"/>
              <a:t> de </a:t>
            </a:r>
            <a:r>
              <a:rPr lang="en-GB" dirty="0" err="1"/>
              <a:t>grassenfamilie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Bos = </a:t>
            </a:r>
            <a:r>
              <a:rPr lang="en-GB" dirty="0" err="1"/>
              <a:t>vegetatie</a:t>
            </a:r>
            <a:r>
              <a:rPr lang="en-GB" dirty="0"/>
              <a:t> </a:t>
            </a:r>
            <a:r>
              <a:rPr lang="en-GB" dirty="0" err="1"/>
              <a:t>gedomineerd</a:t>
            </a:r>
            <a:r>
              <a:rPr lang="en-GB" dirty="0"/>
              <a:t> door </a:t>
            </a:r>
            <a:r>
              <a:rPr lang="en-GB" dirty="0" err="1"/>
              <a:t>aaneengesloten</a:t>
            </a:r>
            <a:r>
              <a:rPr lang="en-GB" dirty="0"/>
              <a:t>, </a:t>
            </a:r>
            <a:r>
              <a:rPr lang="en-GB" dirty="0" err="1"/>
              <a:t>hoog</a:t>
            </a:r>
            <a:r>
              <a:rPr lang="en-GB" dirty="0"/>
              <a:t> </a:t>
            </a:r>
            <a:r>
              <a:rPr lang="en-GB" dirty="0" err="1"/>
              <a:t>opgaande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houtige</a:t>
            </a:r>
            <a:r>
              <a:rPr lang="en-GB" dirty="0"/>
              <a:t> </a:t>
            </a:r>
            <a:r>
              <a:rPr lang="en-GB" dirty="0" err="1"/>
              <a:t>gewassen</a:t>
            </a:r>
            <a:endParaRPr lang="en-GB" dirty="0"/>
          </a:p>
        </p:txBody>
      </p:sp>
      <p:sp>
        <p:nvSpPr>
          <p:cNvPr id="5" name="Tekstballon: rechthoek met afgeronde hoeken 4">
            <a:extLst>
              <a:ext uri="{FF2B5EF4-FFF2-40B4-BE49-F238E27FC236}">
                <a16:creationId xmlns:a16="http://schemas.microsoft.com/office/drawing/2014/main" id="{E7F927BC-8196-402A-9742-B2BDA3E166A0}"/>
              </a:ext>
            </a:extLst>
          </p:cNvPr>
          <p:cNvSpPr/>
          <p:nvPr/>
        </p:nvSpPr>
        <p:spPr>
          <a:xfrm>
            <a:off x="5040312" y="5421148"/>
            <a:ext cx="1020725" cy="627748"/>
          </a:xfrm>
          <a:prstGeom prst="wedgeRoundRectCallout">
            <a:avLst>
              <a:gd name="adj1" fmla="val -65625"/>
              <a:gd name="adj2" fmla="val 74356"/>
              <a:gd name="adj3" fmla="val 16667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>
                <a:solidFill>
                  <a:srgbClr val="FF0000"/>
                </a:solidFill>
              </a:rPr>
              <a:t>Structuur</a:t>
            </a:r>
            <a:endParaRPr lang="nl-NL" sz="1200" dirty="0">
              <a:solidFill>
                <a:srgbClr val="FF0000"/>
              </a:solidFill>
            </a:endParaRPr>
          </a:p>
        </p:txBody>
      </p:sp>
      <p:sp>
        <p:nvSpPr>
          <p:cNvPr id="6" name="Tekstballon: rechthoek met afgeronde hoeken 5">
            <a:extLst>
              <a:ext uri="{FF2B5EF4-FFF2-40B4-BE49-F238E27FC236}">
                <a16:creationId xmlns:a16="http://schemas.microsoft.com/office/drawing/2014/main" id="{456DD023-3EAE-4891-8130-777D1131A0B9}"/>
              </a:ext>
            </a:extLst>
          </p:cNvPr>
          <p:cNvSpPr/>
          <p:nvPr/>
        </p:nvSpPr>
        <p:spPr>
          <a:xfrm>
            <a:off x="3663700" y="6524899"/>
            <a:ext cx="1249159" cy="725609"/>
          </a:xfrm>
          <a:prstGeom prst="wedgeRoundRectCallout">
            <a:avLst>
              <a:gd name="adj1" fmla="val -75309"/>
              <a:gd name="adj2" fmla="val -35872"/>
              <a:gd name="adj3" fmla="val 16667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>
                <a:solidFill>
                  <a:srgbClr val="FF0000"/>
                </a:solidFill>
              </a:rPr>
              <a:t>Floristische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  <a:r>
              <a:rPr lang="en-GB" sz="1200" dirty="0" err="1">
                <a:solidFill>
                  <a:srgbClr val="FF0000"/>
                </a:solidFill>
              </a:rPr>
              <a:t>samenstelling</a:t>
            </a:r>
            <a:r>
              <a:rPr lang="en-GB" sz="1200" dirty="0">
                <a:solidFill>
                  <a:srgbClr val="FF0000"/>
                </a:solidFill>
              </a:rPr>
              <a:t>  op basis van </a:t>
            </a:r>
            <a:r>
              <a:rPr lang="en-GB" sz="1200" dirty="0" err="1">
                <a:solidFill>
                  <a:srgbClr val="FF0000"/>
                </a:solidFill>
              </a:rPr>
              <a:t>soortkenmerk</a:t>
            </a:r>
            <a:endParaRPr lang="nl-NL" sz="1200" dirty="0">
              <a:solidFill>
                <a:srgbClr val="FF0000"/>
              </a:solidFill>
            </a:endParaRPr>
          </a:p>
        </p:txBody>
      </p:sp>
      <p:sp>
        <p:nvSpPr>
          <p:cNvPr id="7" name="Tekstballon: rechthoek met afgeronde hoeken 6">
            <a:extLst>
              <a:ext uri="{FF2B5EF4-FFF2-40B4-BE49-F238E27FC236}">
                <a16:creationId xmlns:a16="http://schemas.microsoft.com/office/drawing/2014/main" id="{E2A77911-C5AE-4D35-AAD7-5FF9CDD5C76D}"/>
              </a:ext>
            </a:extLst>
          </p:cNvPr>
          <p:cNvSpPr/>
          <p:nvPr/>
        </p:nvSpPr>
        <p:spPr>
          <a:xfrm>
            <a:off x="2414541" y="4795284"/>
            <a:ext cx="1249159" cy="586814"/>
          </a:xfrm>
          <a:prstGeom prst="wedgeRoundRectCallout">
            <a:avLst>
              <a:gd name="adj1" fmla="val -26792"/>
              <a:gd name="adj2" fmla="val 72662"/>
              <a:gd name="adj3" fmla="val 16667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>
                <a:solidFill>
                  <a:srgbClr val="FF0000"/>
                </a:solidFill>
              </a:rPr>
              <a:t>Floristische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  <a:r>
              <a:rPr lang="en-GB" sz="1200" dirty="0" err="1">
                <a:solidFill>
                  <a:srgbClr val="FF0000"/>
                </a:solidFill>
              </a:rPr>
              <a:t>samenstelling</a:t>
            </a:r>
            <a:endParaRPr lang="en-GB" sz="1200" dirty="0">
              <a:solidFill>
                <a:srgbClr val="FF0000"/>
              </a:solidFill>
            </a:endParaRPr>
          </a:p>
          <a:p>
            <a:pPr algn="ctr"/>
            <a:endParaRPr lang="nl-NL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21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  <p:bldP spid="5" grpId="0" animBg="1"/>
      <p:bldP spid="6" grpId="0" animBg="1"/>
      <p:bldP spid="6" grpId="1" animBg="1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4C41FA1-0391-41A2-A524-D91EC249A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550" y="242283"/>
            <a:ext cx="6997914" cy="1281439"/>
          </a:xfrm>
        </p:spPr>
        <p:txBody>
          <a:bodyPr>
            <a:normAutofit fontScale="90000"/>
          </a:bodyPr>
          <a:lstStyle/>
          <a:p>
            <a:r>
              <a:rPr lang="nl-NL" b="1" noProof="0" dirty="0"/>
              <a:t>Hiërarchie plantengemeenschappen</a:t>
            </a:r>
            <a:br>
              <a:rPr lang="nl-NL" b="1" noProof="0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nl-NL" b="1" noProof="0" dirty="0">
                <a:solidFill>
                  <a:schemeClr val="accent2">
                    <a:lumMod val="50000"/>
                  </a:schemeClr>
                </a:solidFill>
              </a:rPr>
            </a:br>
            <a:endParaRPr lang="nl-NL" b="1" noProof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Afbeelding 6">
            <a:hlinkClick r:id="rId3" tooltip="Vogelkers-Essenbos, Wikimedia, Tomasz Kuran"/>
            <a:extLst>
              <a:ext uri="{FF2B5EF4-FFF2-40B4-BE49-F238E27FC236}">
                <a16:creationId xmlns:a16="http://schemas.microsoft.com/office/drawing/2014/main" id="{E571B690-5B04-4636-8FF1-B1870E0029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8037" y="7009337"/>
            <a:ext cx="322041" cy="32204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988DE50-6FAD-4BE3-8F24-F882D5496A50}"/>
              </a:ext>
            </a:extLst>
          </p:cNvPr>
          <p:cNvSpPr txBox="1"/>
          <p:nvPr/>
        </p:nvSpPr>
        <p:spPr>
          <a:xfrm>
            <a:off x="491550" y="1518227"/>
            <a:ext cx="688304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2400" b="1" dirty="0"/>
              <a:t>Klasse</a:t>
            </a:r>
            <a:br>
              <a:rPr lang="nl-NL" b="1" dirty="0"/>
            </a:br>
            <a:r>
              <a:rPr lang="nl-NL" b="1" dirty="0" err="1"/>
              <a:t>Querco-Fag</a:t>
            </a:r>
            <a:r>
              <a:rPr lang="nl-NL" b="1" dirty="0" err="1">
                <a:solidFill>
                  <a:schemeClr val="accent5"/>
                </a:solidFill>
              </a:rPr>
              <a:t>etea</a:t>
            </a:r>
            <a:r>
              <a:rPr lang="nl-NL" b="1" dirty="0"/>
              <a:t>, </a:t>
            </a:r>
            <a:br>
              <a:rPr lang="nl-NL" b="1" dirty="0"/>
            </a:br>
            <a:r>
              <a:rPr lang="nl-NL" b="1" dirty="0"/>
              <a:t>Eiken-Beukenklasse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2400" b="1" dirty="0"/>
              <a:t>Orde</a:t>
            </a:r>
            <a:br>
              <a:rPr lang="nl-NL" b="1" dirty="0"/>
            </a:br>
            <a:r>
              <a:rPr lang="nl-NL" b="1" dirty="0" err="1"/>
              <a:t>Fag</a:t>
            </a:r>
            <a:r>
              <a:rPr lang="nl-NL" b="1" dirty="0" err="1">
                <a:solidFill>
                  <a:schemeClr val="accent5"/>
                </a:solidFill>
              </a:rPr>
              <a:t>etalia</a:t>
            </a:r>
            <a:r>
              <a:rPr lang="nl-NL" b="1" dirty="0"/>
              <a:t> </a:t>
            </a:r>
            <a:r>
              <a:rPr lang="nl-NL" b="1" dirty="0" err="1"/>
              <a:t>sylvaticae</a:t>
            </a:r>
            <a:r>
              <a:rPr lang="nl-NL" b="1" dirty="0"/>
              <a:t>, </a:t>
            </a:r>
            <a:br>
              <a:rPr lang="nl-NL" b="1" dirty="0"/>
            </a:br>
            <a:r>
              <a:rPr lang="nl-NL" b="1" dirty="0"/>
              <a:t>Beukenorde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2400" b="1" dirty="0"/>
              <a:t>Verbond</a:t>
            </a:r>
            <a:br>
              <a:rPr lang="nl-NL" b="1" dirty="0"/>
            </a:br>
            <a:r>
              <a:rPr lang="nl-NL" b="1" dirty="0" err="1"/>
              <a:t>Alno-Pad</a:t>
            </a:r>
            <a:r>
              <a:rPr lang="nl-NL" b="1" dirty="0" err="1">
                <a:solidFill>
                  <a:schemeClr val="accent5"/>
                </a:solidFill>
              </a:rPr>
              <a:t>ion</a:t>
            </a:r>
            <a:r>
              <a:rPr lang="nl-NL" b="1" dirty="0"/>
              <a:t>, </a:t>
            </a:r>
            <a:br>
              <a:rPr lang="nl-NL" b="1" dirty="0"/>
            </a:br>
            <a:r>
              <a:rPr lang="nl-NL" b="1" dirty="0"/>
              <a:t>Elzen-Vogelkersverbond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2400" b="1" dirty="0" err="1"/>
              <a:t>Onderverbond</a:t>
            </a:r>
            <a:br>
              <a:rPr lang="nl-NL" b="1" dirty="0"/>
            </a:br>
            <a:r>
              <a:rPr lang="nl-NL" b="1" dirty="0" err="1"/>
              <a:t>Circaeo-Aln</a:t>
            </a:r>
            <a:r>
              <a:rPr lang="nl-NL" b="1" dirty="0" err="1">
                <a:solidFill>
                  <a:schemeClr val="accent5"/>
                </a:solidFill>
              </a:rPr>
              <a:t>enion</a:t>
            </a:r>
            <a:r>
              <a:rPr lang="nl-NL" b="1" dirty="0"/>
              <a:t>, </a:t>
            </a:r>
            <a:br>
              <a:rPr lang="nl-NL" b="1" dirty="0"/>
            </a:br>
            <a:r>
              <a:rPr lang="nl-NL" b="1" dirty="0"/>
              <a:t>Vochtige Elzen-Essenbossen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2400" b="1" dirty="0"/>
              <a:t>Associatie </a:t>
            </a:r>
            <a:r>
              <a:rPr lang="nl-NL" b="1" dirty="0"/>
              <a:t>(basis eenheid)</a:t>
            </a:r>
            <a:br>
              <a:rPr lang="nl-NL" sz="1400" b="1" dirty="0"/>
            </a:br>
            <a:r>
              <a:rPr lang="nl-NL" b="1" dirty="0" err="1"/>
              <a:t>Pruno-Fraxin</a:t>
            </a:r>
            <a:r>
              <a:rPr lang="nl-NL" b="1" dirty="0" err="1">
                <a:solidFill>
                  <a:schemeClr val="accent5"/>
                </a:solidFill>
              </a:rPr>
              <a:t>etum</a:t>
            </a:r>
            <a:r>
              <a:rPr lang="nl-NL" b="1" dirty="0"/>
              <a:t>,</a:t>
            </a:r>
            <a:br>
              <a:rPr lang="nl-NL" b="1" dirty="0"/>
            </a:br>
            <a:r>
              <a:rPr lang="nl-NL" b="1" dirty="0"/>
              <a:t>Vogelkers-Essenbos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2400" b="1" dirty="0" err="1"/>
              <a:t>Subassociatie</a:t>
            </a:r>
            <a:br>
              <a:rPr lang="nl-NL" b="1" dirty="0"/>
            </a:br>
            <a:r>
              <a:rPr lang="nl-NL" b="1" dirty="0"/>
              <a:t>P.-F. </a:t>
            </a:r>
            <a:r>
              <a:rPr lang="nl-NL" b="1" dirty="0" err="1"/>
              <a:t>mecurial</a:t>
            </a:r>
            <a:r>
              <a:rPr lang="nl-NL" b="1" dirty="0" err="1">
                <a:solidFill>
                  <a:schemeClr val="accent5"/>
                </a:solidFill>
              </a:rPr>
              <a:t>etosum</a:t>
            </a:r>
            <a:r>
              <a:rPr lang="nl-NL" b="1" dirty="0"/>
              <a:t>, </a:t>
            </a:r>
            <a:br>
              <a:rPr lang="nl-NL" b="1" dirty="0"/>
            </a:br>
            <a:r>
              <a:rPr lang="nl-NL" b="1" dirty="0"/>
              <a:t>Bosbingelkruid Vogelkers-Essenbos</a:t>
            </a:r>
          </a:p>
        </p:txBody>
      </p:sp>
      <p:pic>
        <p:nvPicPr>
          <p:cNvPr id="2050" name="Picture 2" descr="https://upload.wikimedia.org/wikipedia/commons/c/c8/Zawilec_gajowy_cm01.jpg">
            <a:extLst>
              <a:ext uri="{FF2B5EF4-FFF2-40B4-BE49-F238E27FC236}">
                <a16:creationId xmlns:a16="http://schemas.microsoft.com/office/drawing/2014/main" id="{B3B0D0C3-526C-4D77-9E52-7CE49CAE3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096" y="1755295"/>
            <a:ext cx="5485961" cy="3652083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332A00-E597-4F79-B37F-AF2B8D050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71" y="295708"/>
            <a:ext cx="7515029" cy="957359"/>
          </a:xfrm>
        </p:spPr>
        <p:txBody>
          <a:bodyPr>
            <a:normAutofit/>
          </a:bodyPr>
          <a:lstStyle/>
          <a:p>
            <a:pPr algn="ctr"/>
            <a:r>
              <a:rPr lang="nl-NL" noProof="0" dirty="0"/>
              <a:t>Voorbeeld: Kalkgraslanden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92466EC8-6722-4DA3-A930-D658E9114F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0045722"/>
              </p:ext>
            </p:extLst>
          </p:nvPr>
        </p:nvGraphicFramePr>
        <p:xfrm>
          <a:off x="1227279" y="1253067"/>
          <a:ext cx="6485204" cy="1969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604">
                  <a:extLst>
                    <a:ext uri="{9D8B030D-6E8A-4147-A177-3AD203B41FA5}">
                      <a16:colId xmlns:a16="http://schemas.microsoft.com/office/drawing/2014/main" val="28414751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710132999"/>
                    </a:ext>
                  </a:extLst>
                </a:gridCol>
                <a:gridCol w="3556000">
                  <a:extLst>
                    <a:ext uri="{9D8B030D-6E8A-4147-A177-3AD203B41FA5}">
                      <a16:colId xmlns:a16="http://schemas.microsoft.com/office/drawing/2014/main" val="20299121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Codes NL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Niveau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Naam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7114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Klasse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984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Festuco-Brometea</a:t>
                      </a:r>
                      <a:endParaRPr lang="nl-NL" sz="1984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745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15A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Orde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Brometalia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erecti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134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15Aa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Verbond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Mesobromion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erecti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434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15Aa1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Associatie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Gentiano-Koelerietum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6091042"/>
                  </a:ext>
                </a:extLst>
              </a:tr>
            </a:tbl>
          </a:graphicData>
        </a:graphic>
      </p:graphicFrame>
      <p:pic>
        <p:nvPicPr>
          <p:cNvPr id="4098" name="Picture 2" descr="http://www.freenatureimages.eu/Landscapes%20Geographical/the%20Netherlands/Limburg/Voerendaal/NL,%20Limburg,%20Voerendaal,%20Kunderberg%201,%20Saxifraga-Hans%20Dekker.jpg">
            <a:extLst>
              <a:ext uri="{FF2B5EF4-FFF2-40B4-BE49-F238E27FC236}">
                <a16:creationId xmlns:a16="http://schemas.microsoft.com/office/drawing/2014/main" id="{CB0EF922-6036-4E3D-A5DA-647594CB6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8578" y="3695212"/>
            <a:ext cx="5422605" cy="348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Afbeeldingsresultaat voor camera icon">
            <a:extLst>
              <a:ext uri="{FF2B5EF4-FFF2-40B4-BE49-F238E27FC236}">
                <a16:creationId xmlns:a16="http://schemas.microsoft.com/office/drawing/2014/main" id="{37DE0772-ADC0-433B-97BE-D46A844926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87913" y="3627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7" name="Afbeelding 6">
            <a:hlinkClick r:id="rId4" tooltip="NL, Limburg, Voerendaal, Kunderberg 1, Saxifraga-Hans Dekker"/>
            <a:extLst>
              <a:ext uri="{FF2B5EF4-FFF2-40B4-BE49-F238E27FC236}">
                <a16:creationId xmlns:a16="http://schemas.microsoft.com/office/drawing/2014/main" id="{DE2E771E-7E82-420B-83CD-2D04D93CFF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2044" y="7102946"/>
            <a:ext cx="322041" cy="32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63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D132DD-75AF-4C08-8051-2B5E07320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dirty="0"/>
              <a:t>Klassen indelen in groepen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F8BC59B-0888-4188-8E07-3F920C70B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285" y="1723869"/>
            <a:ext cx="6451248" cy="53514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noProof="0" dirty="0"/>
              <a:t>Klassen kunnen op hun beurt worden ingedeeld in groepen op een hoger niveau op basis van </a:t>
            </a:r>
            <a:br>
              <a:rPr lang="nl-NL" noProof="0" dirty="0"/>
            </a:br>
            <a:endParaRPr lang="nl-NL" noProof="0" dirty="0"/>
          </a:p>
          <a:p>
            <a:r>
              <a:rPr lang="nl-NL" noProof="0" dirty="0"/>
              <a:t>Successie</a:t>
            </a:r>
            <a:br>
              <a:rPr lang="nl-NL" noProof="0" dirty="0"/>
            </a:br>
            <a:endParaRPr lang="nl-NL" noProof="0" dirty="0"/>
          </a:p>
          <a:p>
            <a:r>
              <a:rPr lang="nl-NL" noProof="0" dirty="0"/>
              <a:t>Formaties</a:t>
            </a:r>
          </a:p>
          <a:p>
            <a:pPr lvl="1"/>
            <a:r>
              <a:rPr lang="nl-NL" noProof="0" dirty="0"/>
              <a:t>Structuur</a:t>
            </a:r>
          </a:p>
          <a:p>
            <a:pPr lvl="1"/>
            <a:r>
              <a:rPr lang="nl-NL" noProof="0" dirty="0"/>
              <a:t>Substraat</a:t>
            </a:r>
            <a:br>
              <a:rPr lang="nl-NL" noProof="0" dirty="0"/>
            </a:br>
            <a:endParaRPr lang="nl-NL" noProof="0" dirty="0"/>
          </a:p>
          <a:p>
            <a:r>
              <a:rPr lang="nl-NL" noProof="0" dirty="0"/>
              <a:t>Zones van gezamenlijk voorkomen</a:t>
            </a:r>
            <a:br>
              <a:rPr lang="nl-NL" noProof="0" dirty="0"/>
            </a:br>
            <a:endParaRPr lang="nl-NL" noProof="0" dirty="0"/>
          </a:p>
          <a:p>
            <a:r>
              <a:rPr lang="nl-NL" noProof="0" dirty="0"/>
              <a:t>Ecologische ‘drivers’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BC5DED5-0C0D-4EB4-A4D5-92E462BCA8A9}"/>
              </a:ext>
            </a:extLst>
          </p:cNvPr>
          <p:cNvCxnSpPr>
            <a:cxnSpLocks/>
          </p:cNvCxnSpPr>
          <p:nvPr/>
        </p:nvCxnSpPr>
        <p:spPr>
          <a:xfrm flipH="1">
            <a:off x="1514008" y="2968052"/>
            <a:ext cx="1214202" cy="0"/>
          </a:xfrm>
          <a:prstGeom prst="line">
            <a:avLst/>
          </a:prstGeom>
          <a:ln w="28575"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51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E5A828-B24F-4D62-81FA-9CA6E4300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795" y="492474"/>
            <a:ext cx="6997913" cy="887530"/>
          </a:xfrm>
        </p:spPr>
        <p:txBody>
          <a:bodyPr/>
          <a:lstStyle/>
          <a:p>
            <a:r>
              <a:rPr lang="nl-NL" noProof="0" dirty="0"/>
              <a:t>Formaties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F7D054-D2FB-4220-B775-0694E7F2C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794" y="1602717"/>
            <a:ext cx="8263313" cy="17500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noProof="0" dirty="0"/>
              <a:t>Westhoff &amp; Den Held, enkele voorbeelden van formaties:</a:t>
            </a:r>
            <a:br>
              <a:rPr lang="nl-NL" noProof="0" dirty="0"/>
            </a:br>
            <a:endParaRPr lang="nl-NL" noProof="0" dirty="0"/>
          </a:p>
          <a:p>
            <a:r>
              <a:rPr lang="nl-NL" noProof="0" dirty="0"/>
              <a:t>Formatie I: Vegetaties van waterplanten en </a:t>
            </a:r>
            <a:r>
              <a:rPr lang="nl-NL" noProof="0" dirty="0" err="1"/>
              <a:t>amphibische</a:t>
            </a:r>
            <a:r>
              <a:rPr lang="nl-NL" noProof="0" dirty="0"/>
              <a:t> soorten</a:t>
            </a:r>
          </a:p>
          <a:p>
            <a:r>
              <a:rPr lang="nl-NL" noProof="0" dirty="0"/>
              <a:t>Formatie II: Vegetaties van rotspleten en muren</a:t>
            </a:r>
          </a:p>
          <a:p>
            <a:endParaRPr lang="nl-NL" noProof="0" dirty="0"/>
          </a:p>
        </p:txBody>
      </p:sp>
      <p:pic>
        <p:nvPicPr>
          <p:cNvPr id="3074" name="Picture 2" descr="undefined">
            <a:hlinkClick r:id="rId3" tooltip="By H. Zell - Own work, CC BY-SA 3.0"/>
            <a:extLst>
              <a:ext uri="{FF2B5EF4-FFF2-40B4-BE49-F238E27FC236}">
                <a16:creationId xmlns:a16="http://schemas.microsoft.com/office/drawing/2014/main" id="{287F9026-A64A-4299-AF63-73C3574A2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946" y="3779837"/>
            <a:ext cx="4382921" cy="328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rysimum cheiri01.jpg">
            <a:hlinkClick r:id="rId5" tooltip="By Meneerke bloem - Own work, CC BY-SA 3.0"/>
            <a:extLst>
              <a:ext uri="{FF2B5EF4-FFF2-40B4-BE49-F238E27FC236}">
                <a16:creationId xmlns:a16="http://schemas.microsoft.com/office/drawing/2014/main" id="{E0E91B34-D788-4027-A8F0-751D2E14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8395" y="3779837"/>
            <a:ext cx="4382922" cy="328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86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B1DBAB-145C-48AE-AEF8-AC1C552B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41" y="671971"/>
            <a:ext cx="6997913" cy="844313"/>
          </a:xfrm>
        </p:spPr>
        <p:txBody>
          <a:bodyPr/>
          <a:lstStyle/>
          <a:p>
            <a:r>
              <a:rPr lang="nl-NL" noProof="0" dirty="0"/>
              <a:t>Formatie VII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5CDD5E-349E-4B5D-BD31-D9836C59B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041" y="1516284"/>
            <a:ext cx="4989369" cy="5693984"/>
          </a:xfrm>
        </p:spPr>
        <p:txBody>
          <a:bodyPr>
            <a:normAutofit/>
          </a:bodyPr>
          <a:lstStyle/>
          <a:p>
            <a:r>
              <a:rPr lang="nl-NL" noProof="0" dirty="0"/>
              <a:t>Open tot gesloten graslandvegetaties met vooral</a:t>
            </a:r>
          </a:p>
          <a:p>
            <a:pPr lvl="1"/>
            <a:r>
              <a:rPr lang="nl-NL" noProof="0" dirty="0" err="1"/>
              <a:t>Hemicryptofyten</a:t>
            </a:r>
            <a:r>
              <a:rPr lang="nl-NL" noProof="0" dirty="0"/>
              <a:t>, planten met knoppen dicht bij de grond</a:t>
            </a:r>
          </a:p>
          <a:p>
            <a:pPr lvl="1"/>
            <a:r>
              <a:rPr lang="nl-NL" noProof="0" dirty="0" err="1"/>
              <a:t>Therofyten</a:t>
            </a:r>
            <a:r>
              <a:rPr lang="nl-NL" noProof="0" dirty="0"/>
              <a:t>, eenjarige planten</a:t>
            </a:r>
            <a:br>
              <a:rPr lang="nl-NL" noProof="0" dirty="0"/>
            </a:br>
            <a:endParaRPr lang="nl-NL" noProof="0" dirty="0"/>
          </a:p>
          <a:p>
            <a:pPr marL="360363" lvl="1" indent="0">
              <a:buNone/>
            </a:pPr>
            <a:r>
              <a:rPr lang="nl-NL" dirty="0"/>
              <a:t>En ook</a:t>
            </a:r>
            <a:br>
              <a:rPr lang="nl-NL" noProof="0" dirty="0"/>
            </a:br>
            <a:endParaRPr lang="nl-NL" noProof="0" dirty="0"/>
          </a:p>
          <a:p>
            <a:pPr lvl="1"/>
            <a:r>
              <a:rPr lang="nl-NL" noProof="0" dirty="0"/>
              <a:t>Geofyten, in de winter onder de grond als wortelknol, wortelstok of bol</a:t>
            </a:r>
          </a:p>
          <a:p>
            <a:pPr lvl="1"/>
            <a:r>
              <a:rPr lang="nl-NL" noProof="0" dirty="0" err="1"/>
              <a:t>Chamaefyten</a:t>
            </a:r>
            <a:r>
              <a:rPr lang="nl-NL" noProof="0" dirty="0"/>
              <a:t>, dwergstruiken</a:t>
            </a:r>
            <a:br>
              <a:rPr lang="nl-NL" noProof="0" dirty="0"/>
            </a:br>
            <a:endParaRPr lang="nl-NL" noProof="0" dirty="0"/>
          </a:p>
          <a:p>
            <a:r>
              <a:rPr lang="nl-NL" noProof="0" dirty="0"/>
              <a:t>Graslanden op droge gronden, boven het grondwater, en op het grensgebied tussen droog en zilt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91579B41-B01D-4745-919B-DA43B68D9B89}"/>
              </a:ext>
            </a:extLst>
          </p:cNvPr>
          <p:cNvGrpSpPr/>
          <p:nvPr/>
        </p:nvGrpSpPr>
        <p:grpSpPr>
          <a:xfrm>
            <a:off x="5079588" y="2287334"/>
            <a:ext cx="4565042" cy="3936430"/>
            <a:chOff x="5177652" y="1955772"/>
            <a:chExt cx="4565042" cy="3936430"/>
          </a:xfrm>
        </p:grpSpPr>
        <p:pic>
          <p:nvPicPr>
            <p:cNvPr id="1026" name="Picture 2" descr="https://upload.wikimedia.org/wikipedia/commons/5/53/Gew%C3%B6hnlicher_L%C3%B6wenzahn_Taraxacum_officinale_agg._big.jpg">
              <a:hlinkClick r:id="rId3" tooltip="CC BY-SA 2.5"/>
              <a:extLst>
                <a:ext uri="{FF2B5EF4-FFF2-40B4-BE49-F238E27FC236}">
                  <a16:creationId xmlns:a16="http://schemas.microsoft.com/office/drawing/2014/main" id="{C4CE2DB6-B641-4AA2-9DBB-9585C558E2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9674" y="1955772"/>
              <a:ext cx="3843020" cy="393643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4DE20A4F-6046-4B89-B851-962491FAEA81}"/>
                </a:ext>
              </a:extLst>
            </p:cNvPr>
            <p:cNvCxnSpPr>
              <a:cxnSpLocks/>
            </p:cNvCxnSpPr>
            <p:nvPr/>
          </p:nvCxnSpPr>
          <p:spPr>
            <a:xfrm>
              <a:off x="5177652" y="2293494"/>
              <a:ext cx="683062" cy="0"/>
            </a:xfrm>
            <a:prstGeom prst="line">
              <a:avLst/>
            </a:prstGeom>
            <a:ln w="222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17BE64EE-D518-460B-89A3-C1D0CC9401AD}"/>
              </a:ext>
            </a:extLst>
          </p:cNvPr>
          <p:cNvGrpSpPr/>
          <p:nvPr/>
        </p:nvGrpSpPr>
        <p:grpSpPr>
          <a:xfrm>
            <a:off x="5028741" y="2187894"/>
            <a:ext cx="4591614" cy="3070512"/>
            <a:chOff x="4930340" y="3602664"/>
            <a:chExt cx="4591614" cy="3070512"/>
          </a:xfrm>
        </p:grpSpPr>
        <p:pic>
          <p:nvPicPr>
            <p:cNvPr id="1028" name="Picture 4" descr="undefined">
              <a:hlinkClick r:id="rId5" tooltip="By I, ArtMechanic, CC BY-SA 3.0"/>
              <a:extLst>
                <a:ext uri="{FF2B5EF4-FFF2-40B4-BE49-F238E27FC236}">
                  <a16:creationId xmlns:a16="http://schemas.microsoft.com/office/drawing/2014/main" id="{FFAA8387-0649-49EF-A203-121C6CB9E4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3774" y="3602664"/>
              <a:ext cx="3768180" cy="307051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Rechte verbindingslijn 9">
              <a:extLst>
                <a:ext uri="{FF2B5EF4-FFF2-40B4-BE49-F238E27FC236}">
                  <a16:creationId xmlns:a16="http://schemas.microsoft.com/office/drawing/2014/main" id="{95AD1F4B-3F29-407E-8740-2958CD19C56C}"/>
                </a:ext>
              </a:extLst>
            </p:cNvPr>
            <p:cNvCxnSpPr>
              <a:cxnSpLocks/>
            </p:cNvCxnSpPr>
            <p:nvPr/>
          </p:nvCxnSpPr>
          <p:spPr>
            <a:xfrm>
              <a:off x="4930340" y="4514536"/>
              <a:ext cx="823434" cy="0"/>
            </a:xfrm>
            <a:prstGeom prst="line">
              <a:avLst/>
            </a:prstGeom>
            <a:ln w="222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5EAAC4E0-C47D-4B0C-AEB1-543024B5B3DD}"/>
              </a:ext>
            </a:extLst>
          </p:cNvPr>
          <p:cNvGrpSpPr/>
          <p:nvPr/>
        </p:nvGrpSpPr>
        <p:grpSpPr>
          <a:xfrm>
            <a:off x="5079588" y="2187894"/>
            <a:ext cx="4219049" cy="4780737"/>
            <a:chOff x="6735814" y="2897695"/>
            <a:chExt cx="3480326" cy="4351780"/>
          </a:xfrm>
        </p:grpSpPr>
        <p:pic>
          <p:nvPicPr>
            <p:cNvPr id="1030" name="Picture 6" descr="https://upload.wikimedia.org/wikipedia/commons/thumb/7/79/Orchis_purpurea_NSG_Kuttenberg.jpg/800px-Orchis_purpurea_NSG_Kuttenberg.jpg">
              <a:hlinkClick r:id="rId7" tooltip="By Dirk df - Own work, CC BY-SA 3.0"/>
              <a:extLst>
                <a:ext uri="{FF2B5EF4-FFF2-40B4-BE49-F238E27FC236}">
                  <a16:creationId xmlns:a16="http://schemas.microsoft.com/office/drawing/2014/main" id="{13367346-8293-404F-AC13-4025814386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701" y="2897695"/>
              <a:ext cx="2891439" cy="435178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Rechte verbindingslijn 11">
              <a:extLst>
                <a:ext uri="{FF2B5EF4-FFF2-40B4-BE49-F238E27FC236}">
                  <a16:creationId xmlns:a16="http://schemas.microsoft.com/office/drawing/2014/main" id="{68C6C038-3E31-4F1D-B5C7-61EB1D0E5CFF}"/>
                </a:ext>
              </a:extLst>
            </p:cNvPr>
            <p:cNvCxnSpPr>
              <a:cxnSpLocks/>
            </p:cNvCxnSpPr>
            <p:nvPr/>
          </p:nvCxnSpPr>
          <p:spPr>
            <a:xfrm>
              <a:off x="6735814" y="5250971"/>
              <a:ext cx="588887" cy="0"/>
            </a:xfrm>
            <a:prstGeom prst="line">
              <a:avLst/>
            </a:prstGeom>
            <a:ln w="222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19AF38B1-B29E-42A4-91B7-DD9609A50FD6}"/>
              </a:ext>
            </a:extLst>
          </p:cNvPr>
          <p:cNvGrpSpPr/>
          <p:nvPr/>
        </p:nvGrpSpPr>
        <p:grpSpPr>
          <a:xfrm>
            <a:off x="5068078" y="2709246"/>
            <a:ext cx="4633126" cy="3092606"/>
            <a:chOff x="5098457" y="5716761"/>
            <a:chExt cx="4633126" cy="3092606"/>
          </a:xfrm>
        </p:grpSpPr>
        <p:pic>
          <p:nvPicPr>
            <p:cNvPr id="1032" name="Picture 8" descr="Björkö-wrzosy.jpg">
              <a:hlinkClick r:id="rId9" tooltip="By Marrian Mariusz Daraż - Own work, CC BY-SA 3.0"/>
              <a:extLst>
                <a:ext uri="{FF2B5EF4-FFF2-40B4-BE49-F238E27FC236}">
                  <a16:creationId xmlns:a16="http://schemas.microsoft.com/office/drawing/2014/main" id="{B690F8D5-912C-4C9D-9E58-6F627888BF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8325" y="5716761"/>
              <a:ext cx="4123258" cy="309260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Rechte verbindingslijn 10">
              <a:extLst>
                <a:ext uri="{FF2B5EF4-FFF2-40B4-BE49-F238E27FC236}">
                  <a16:creationId xmlns:a16="http://schemas.microsoft.com/office/drawing/2014/main" id="{4390DDDD-43A3-4693-BAC6-2E322892C986}"/>
                </a:ext>
              </a:extLst>
            </p:cNvPr>
            <p:cNvCxnSpPr>
              <a:cxnSpLocks/>
            </p:cNvCxnSpPr>
            <p:nvPr/>
          </p:nvCxnSpPr>
          <p:spPr>
            <a:xfrm>
              <a:off x="5098457" y="8129665"/>
              <a:ext cx="509868" cy="0"/>
            </a:xfrm>
            <a:prstGeom prst="line">
              <a:avLst/>
            </a:prstGeom>
            <a:ln w="222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952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B1DBAB-145C-48AE-AEF8-AC1C552B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41" y="671971"/>
            <a:ext cx="6997913" cy="844313"/>
          </a:xfrm>
        </p:spPr>
        <p:txBody>
          <a:bodyPr/>
          <a:lstStyle/>
          <a:p>
            <a:r>
              <a:rPr lang="nl-NL" noProof="0" dirty="0"/>
              <a:t>Formatie VII</a:t>
            </a:r>
          </a:p>
        </p:txBody>
      </p:sp>
      <p:sp>
        <p:nvSpPr>
          <p:cNvPr id="3" name="Tijdelijke aanduiding voor inhoud 2" title="Violetea calaminariae, Johan den Boer">
            <a:extLst>
              <a:ext uri="{FF2B5EF4-FFF2-40B4-BE49-F238E27FC236}">
                <a16:creationId xmlns:a16="http://schemas.microsoft.com/office/drawing/2014/main" id="{395CDD5E-349E-4B5D-BD31-D9836C59B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041" y="1756618"/>
            <a:ext cx="3564293" cy="4377963"/>
          </a:xfrm>
          <a:ln w="1270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noProof="0" dirty="0"/>
              <a:t>Bestaat uit:</a:t>
            </a:r>
          </a:p>
          <a:p>
            <a:r>
              <a:rPr lang="nl-NL" noProof="0" dirty="0"/>
              <a:t>Klasse van de zandige droge graslanden</a:t>
            </a:r>
            <a:br>
              <a:rPr lang="nl-NL" noProof="0" dirty="0"/>
            </a:br>
            <a:r>
              <a:rPr lang="nl-NL" sz="1600" i="1" noProof="0" dirty="0" err="1"/>
              <a:t>Koelerio-Corynephoretea</a:t>
            </a:r>
            <a:endParaRPr lang="nl-NL" i="1" noProof="0" dirty="0"/>
          </a:p>
          <a:p>
            <a:r>
              <a:rPr lang="nl-NL" noProof="0" dirty="0"/>
              <a:t>Klasse van de droge kalkgraslanden</a:t>
            </a:r>
            <a:br>
              <a:rPr lang="nl-NL" noProof="0" dirty="0"/>
            </a:br>
            <a:r>
              <a:rPr lang="nl-NL" sz="1600" i="1" noProof="0" dirty="0" err="1"/>
              <a:t>Festuca-Brometea</a:t>
            </a:r>
            <a:endParaRPr lang="nl-NL" i="1" noProof="0" dirty="0"/>
          </a:p>
          <a:p>
            <a:r>
              <a:rPr lang="nl-NL" noProof="0" dirty="0"/>
              <a:t>Zinkviooltjesklasse</a:t>
            </a:r>
            <a:br>
              <a:rPr lang="nl-NL" noProof="0" dirty="0"/>
            </a:br>
            <a:r>
              <a:rPr lang="nl-NL" sz="1600" i="1" noProof="0" dirty="0" err="1"/>
              <a:t>Violetea</a:t>
            </a:r>
            <a:r>
              <a:rPr lang="nl-NL" sz="1600" i="1" noProof="0" dirty="0"/>
              <a:t> </a:t>
            </a:r>
            <a:r>
              <a:rPr lang="nl-NL" sz="1600" i="1" noProof="0" dirty="0" err="1"/>
              <a:t>calaminariae</a:t>
            </a:r>
            <a:endParaRPr lang="nl-NL" i="1" noProof="0" dirty="0"/>
          </a:p>
          <a:p>
            <a:r>
              <a:rPr lang="nl-NL" noProof="0" dirty="0" err="1"/>
              <a:t>Zeevetmuurklasse</a:t>
            </a:r>
            <a:br>
              <a:rPr lang="nl-NL" noProof="0" dirty="0"/>
            </a:br>
            <a:r>
              <a:rPr lang="nl-NL" sz="1600" i="1" noProof="0" dirty="0" err="1"/>
              <a:t>Saginetea</a:t>
            </a:r>
            <a:r>
              <a:rPr lang="nl-NL" sz="1600" i="1" noProof="0" dirty="0"/>
              <a:t> </a:t>
            </a:r>
            <a:r>
              <a:rPr lang="nl-NL" sz="1600" i="1" noProof="0" dirty="0" err="1"/>
              <a:t>maritimae</a:t>
            </a:r>
            <a:endParaRPr lang="nl-NL" i="1" noProof="0" dirty="0"/>
          </a:p>
          <a:p>
            <a:endParaRPr lang="nl-NL" noProof="0" dirty="0"/>
          </a:p>
        </p:txBody>
      </p:sp>
      <p:grpSp>
        <p:nvGrpSpPr>
          <p:cNvPr id="25" name="Groep 24">
            <a:extLst>
              <a:ext uri="{FF2B5EF4-FFF2-40B4-BE49-F238E27FC236}">
                <a16:creationId xmlns:a16="http://schemas.microsoft.com/office/drawing/2014/main" id="{14E2EC2B-E050-45B0-825C-55B4EA283D35}"/>
              </a:ext>
            </a:extLst>
          </p:cNvPr>
          <p:cNvGrpSpPr/>
          <p:nvPr/>
        </p:nvGrpSpPr>
        <p:grpSpPr>
          <a:xfrm>
            <a:off x="3183079" y="1236840"/>
            <a:ext cx="5322426" cy="5845975"/>
            <a:chOff x="6297652" y="2382770"/>
            <a:chExt cx="5322426" cy="5845975"/>
          </a:xfrm>
        </p:grpSpPr>
        <p:pic>
          <p:nvPicPr>
            <p:cNvPr id="10" name="Afbeelding 9">
              <a:hlinkClick r:id="rId3" tooltip="Mosaic vegetation with Centaurio-Saginetum (pioneers) &amp; Trifolio-Agrostietum (grassland), Bas Kers"/>
              <a:extLst>
                <a:ext uri="{FF2B5EF4-FFF2-40B4-BE49-F238E27FC236}">
                  <a16:creationId xmlns:a16="http://schemas.microsoft.com/office/drawing/2014/main" id="{1787217A-4B61-43B8-A599-32DC99091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6681" y="2382770"/>
              <a:ext cx="3883397" cy="5845975"/>
            </a:xfrm>
            <a:prstGeom prst="rect">
              <a:avLst/>
            </a:prstGeom>
          </p:spPr>
        </p:pic>
        <p:cxnSp>
          <p:nvCxnSpPr>
            <p:cNvPr id="13" name="Rechte verbindingslijn 12">
              <a:extLst>
                <a:ext uri="{FF2B5EF4-FFF2-40B4-BE49-F238E27FC236}">
                  <a16:creationId xmlns:a16="http://schemas.microsoft.com/office/drawing/2014/main" id="{9C828E3C-ADEA-45CC-9BB0-57ACED72C52E}"/>
                </a:ext>
              </a:extLst>
            </p:cNvPr>
            <p:cNvCxnSpPr>
              <a:cxnSpLocks/>
            </p:cNvCxnSpPr>
            <p:nvPr/>
          </p:nvCxnSpPr>
          <p:spPr>
            <a:xfrm>
              <a:off x="6297652" y="6476674"/>
              <a:ext cx="1439029" cy="0"/>
            </a:xfrm>
            <a:prstGeom prst="line">
              <a:avLst/>
            </a:prstGeom>
            <a:ln w="222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78C63417-D114-4943-9953-E30F1E02E3D2}"/>
              </a:ext>
            </a:extLst>
          </p:cNvPr>
          <p:cNvGrpSpPr/>
          <p:nvPr/>
        </p:nvGrpSpPr>
        <p:grpSpPr>
          <a:xfrm>
            <a:off x="3281100" y="2488127"/>
            <a:ext cx="6433957" cy="3649570"/>
            <a:chOff x="3274967" y="3333977"/>
            <a:chExt cx="6433957" cy="3649570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C6D82F30-A73F-4F28-A73C-B37AE0202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1641" y="3333977"/>
              <a:ext cx="5837283" cy="3649570"/>
            </a:xfrm>
            <a:prstGeom prst="rect">
              <a:avLst/>
            </a:prstGeom>
          </p:spPr>
        </p:pic>
        <p:cxnSp>
          <p:nvCxnSpPr>
            <p:cNvPr id="12" name="Rechte verbindingslijn 11">
              <a:extLst>
                <a:ext uri="{FF2B5EF4-FFF2-40B4-BE49-F238E27FC236}">
                  <a16:creationId xmlns:a16="http://schemas.microsoft.com/office/drawing/2014/main" id="{A543EBE8-FE03-44DF-96F7-FABA12344F61}"/>
                </a:ext>
              </a:extLst>
            </p:cNvPr>
            <p:cNvCxnSpPr>
              <a:cxnSpLocks/>
            </p:cNvCxnSpPr>
            <p:nvPr/>
          </p:nvCxnSpPr>
          <p:spPr>
            <a:xfrm>
              <a:off x="3274967" y="5486732"/>
              <a:ext cx="596674" cy="0"/>
            </a:xfrm>
            <a:prstGeom prst="line">
              <a:avLst/>
            </a:prstGeom>
            <a:ln w="222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5662A584-73CC-49C8-B172-EE8F3B7C6B24}"/>
              </a:ext>
            </a:extLst>
          </p:cNvPr>
          <p:cNvGrpSpPr/>
          <p:nvPr/>
        </p:nvGrpSpPr>
        <p:grpSpPr>
          <a:xfrm>
            <a:off x="3376615" y="1977556"/>
            <a:ext cx="6395647" cy="3936086"/>
            <a:chOff x="3345084" y="1866971"/>
            <a:chExt cx="6395647" cy="3936086"/>
          </a:xfrm>
        </p:grpSpPr>
        <p:pic>
          <p:nvPicPr>
            <p:cNvPr id="7" name="Afbeelding 6">
              <a:hlinkClick r:id="rId6" tooltip="Teucrio-Seslerietum , Salève FR-74 , 2014-06-15, ©Patrice Prunier"/>
              <a:extLst>
                <a:ext uri="{FF2B5EF4-FFF2-40B4-BE49-F238E27FC236}">
                  <a16:creationId xmlns:a16="http://schemas.microsoft.com/office/drawing/2014/main" id="{F4C21C95-F814-4B6E-BBFB-7F02685C2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1641" y="1866971"/>
              <a:ext cx="5869090" cy="3936086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A39942FE-B03D-40D9-8808-96FA049A37F1}"/>
                </a:ext>
              </a:extLst>
            </p:cNvPr>
            <p:cNvCxnSpPr>
              <a:cxnSpLocks/>
            </p:cNvCxnSpPr>
            <p:nvPr/>
          </p:nvCxnSpPr>
          <p:spPr>
            <a:xfrm>
              <a:off x="3345084" y="3635544"/>
              <a:ext cx="526557" cy="0"/>
            </a:xfrm>
            <a:prstGeom prst="line">
              <a:avLst/>
            </a:prstGeom>
            <a:ln w="222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ep 16">
            <a:extLst>
              <a:ext uri="{FF2B5EF4-FFF2-40B4-BE49-F238E27FC236}">
                <a16:creationId xmlns:a16="http://schemas.microsoft.com/office/drawing/2014/main" id="{0EA895B3-96AB-4807-BF1B-D268EF3BBF65}"/>
              </a:ext>
            </a:extLst>
          </p:cNvPr>
          <p:cNvGrpSpPr/>
          <p:nvPr/>
        </p:nvGrpSpPr>
        <p:grpSpPr>
          <a:xfrm>
            <a:off x="3281100" y="1516284"/>
            <a:ext cx="6491162" cy="4377963"/>
            <a:chOff x="3217762" y="1425094"/>
            <a:chExt cx="6491162" cy="4377963"/>
          </a:xfrm>
        </p:grpSpPr>
        <p:pic>
          <p:nvPicPr>
            <p:cNvPr id="6" name="Afbeelding 5">
              <a:hlinkClick r:id="rId8" tooltip="RG Carex arenaria-[Koelerio-Corynephoretea], Bas Kers"/>
              <a:extLst>
                <a:ext uri="{FF2B5EF4-FFF2-40B4-BE49-F238E27FC236}">
                  <a16:creationId xmlns:a16="http://schemas.microsoft.com/office/drawing/2014/main" id="{C0432683-2819-4545-9B00-14EC7AA9C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1641" y="1425094"/>
              <a:ext cx="5837283" cy="4377963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6D4BF119-844E-4F06-B03D-44B54FDBF8E4}"/>
                </a:ext>
              </a:extLst>
            </p:cNvPr>
            <p:cNvCxnSpPr>
              <a:cxnSpLocks/>
            </p:cNvCxnSpPr>
            <p:nvPr/>
          </p:nvCxnSpPr>
          <p:spPr>
            <a:xfrm>
              <a:off x="3217762" y="2657029"/>
              <a:ext cx="653879" cy="0"/>
            </a:xfrm>
            <a:prstGeom prst="line">
              <a:avLst/>
            </a:prstGeom>
            <a:ln w="222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533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upload.wikimedia.org/wikipedia/commons/c/c9/Florenreiche.jpg">
            <a:extLst>
              <a:ext uri="{FF2B5EF4-FFF2-40B4-BE49-F238E27FC236}">
                <a16:creationId xmlns:a16="http://schemas.microsoft.com/office/drawing/2014/main" id="{6CAFEECA-26AE-4198-A637-1D1849871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012" y="1238961"/>
            <a:ext cx="5393821" cy="366185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74200D8-1B89-0A40-9F6E-1D64B963A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358" y="183799"/>
            <a:ext cx="7429968" cy="701779"/>
          </a:xfrm>
        </p:spPr>
        <p:txBody>
          <a:bodyPr>
            <a:normAutofit fontScale="90000"/>
          </a:bodyPr>
          <a:lstStyle/>
          <a:p>
            <a:r>
              <a:rPr lang="nl-NL" noProof="0" dirty="0"/>
              <a:t>Zonale indeling bij planten</a:t>
            </a:r>
            <a:br>
              <a:rPr lang="nl-NL" noProof="0" dirty="0"/>
            </a:br>
            <a:r>
              <a:rPr lang="nl-NL" sz="2700" noProof="0" dirty="0"/>
              <a:t>Plantenrijken en regio’s</a:t>
            </a:r>
            <a:endParaRPr lang="nl-NL" noProof="0" dirty="0"/>
          </a:p>
        </p:txBody>
      </p:sp>
      <p:pic>
        <p:nvPicPr>
          <p:cNvPr id="9" name="Afbeelding 8">
            <a:hlinkClick r:id="rId4" tooltip="BIODIVERSIDAD, ESPECIFICACIONES DE DATOS, INSPIRE"/>
            <a:extLst>
              <a:ext uri="{FF2B5EF4-FFF2-40B4-BE49-F238E27FC236}">
                <a16:creationId xmlns:a16="http://schemas.microsoft.com/office/drawing/2014/main" id="{FE55498C-EB2D-4823-A02B-D56847EA12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2044" y="7102946"/>
            <a:ext cx="322041" cy="322041"/>
          </a:xfrm>
          <a:prstGeom prst="rect">
            <a:avLst/>
          </a:prstGeom>
        </p:spPr>
      </p:pic>
      <p:pic>
        <p:nvPicPr>
          <p:cNvPr id="10" name="Afbeelding 9">
            <a:hlinkClick r:id="rId6" tooltip="Plantenrijken, Wikipedia"/>
            <a:extLst>
              <a:ext uri="{FF2B5EF4-FFF2-40B4-BE49-F238E27FC236}">
                <a16:creationId xmlns:a16="http://schemas.microsoft.com/office/drawing/2014/main" id="{5B5B699D-0FEC-40A7-85CB-0254207D4C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0003" y="7102946"/>
            <a:ext cx="322041" cy="322041"/>
          </a:xfrm>
          <a:prstGeom prst="rect">
            <a:avLst/>
          </a:prstGeom>
        </p:spPr>
      </p:pic>
      <p:pic>
        <p:nvPicPr>
          <p:cNvPr id="2056" name="Picture 8" descr="http://1.bp.blogspot.com/-snxVgBDfzOI/UGKlmpxCKaI/AAAAAAAAFZ0/rtWsX3pt9u4/s1600/RegionesBiogeograficas.JPG">
            <a:extLst>
              <a:ext uri="{FF2B5EF4-FFF2-40B4-BE49-F238E27FC236}">
                <a16:creationId xmlns:a16="http://schemas.microsoft.com/office/drawing/2014/main" id="{0E84D738-BAAD-4295-A656-86256C8D4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9425" y="2647507"/>
            <a:ext cx="5495808" cy="477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ballon: rechthoek met afgeronde hoeken 7">
            <a:extLst>
              <a:ext uri="{FF2B5EF4-FFF2-40B4-BE49-F238E27FC236}">
                <a16:creationId xmlns:a16="http://schemas.microsoft.com/office/drawing/2014/main" id="{7B249A16-AD27-4C00-BFCE-602EDDC6CF4F}"/>
              </a:ext>
            </a:extLst>
          </p:cNvPr>
          <p:cNvSpPr/>
          <p:nvPr/>
        </p:nvSpPr>
        <p:spPr>
          <a:xfrm>
            <a:off x="4120444" y="5248162"/>
            <a:ext cx="1053873" cy="443209"/>
          </a:xfrm>
          <a:prstGeom prst="wedgeRoundRectCallout">
            <a:avLst>
              <a:gd name="adj1" fmla="val 36408"/>
              <a:gd name="adj2" fmla="val 75209"/>
              <a:gd name="adj3" fmla="val 16667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>
                <a:solidFill>
                  <a:srgbClr val="FF0000"/>
                </a:solidFill>
              </a:rPr>
              <a:t>Mediterraan</a:t>
            </a:r>
            <a:endParaRPr lang="nl-NL" sz="1200" dirty="0">
              <a:solidFill>
                <a:srgbClr val="FF0000"/>
              </a:solidFill>
            </a:endParaRPr>
          </a:p>
        </p:txBody>
      </p:sp>
      <p:sp>
        <p:nvSpPr>
          <p:cNvPr id="11" name="Tekstballon: rechthoek met afgeronde hoeken 10">
            <a:extLst>
              <a:ext uri="{FF2B5EF4-FFF2-40B4-BE49-F238E27FC236}">
                <a16:creationId xmlns:a16="http://schemas.microsoft.com/office/drawing/2014/main" id="{F6A5F24C-231A-4737-AB01-B0799E710372}"/>
              </a:ext>
            </a:extLst>
          </p:cNvPr>
          <p:cNvSpPr/>
          <p:nvPr/>
        </p:nvSpPr>
        <p:spPr>
          <a:xfrm>
            <a:off x="5332165" y="4927005"/>
            <a:ext cx="957714" cy="443209"/>
          </a:xfrm>
          <a:prstGeom prst="wedgeRoundRectCallout">
            <a:avLst>
              <a:gd name="adj1" fmla="val -26792"/>
              <a:gd name="adj2" fmla="val 72662"/>
              <a:gd name="adj3" fmla="val 16667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>
                <a:solidFill>
                  <a:srgbClr val="FF0000"/>
                </a:solidFill>
              </a:rPr>
              <a:t>Alpien</a:t>
            </a:r>
            <a:endParaRPr lang="nl-NL" sz="1200" dirty="0">
              <a:solidFill>
                <a:srgbClr val="FF0000"/>
              </a:solidFill>
            </a:endParaRPr>
          </a:p>
        </p:txBody>
      </p:sp>
      <p:sp>
        <p:nvSpPr>
          <p:cNvPr id="12" name="Tekstballon: rechthoek met afgeronde hoeken 11">
            <a:extLst>
              <a:ext uri="{FF2B5EF4-FFF2-40B4-BE49-F238E27FC236}">
                <a16:creationId xmlns:a16="http://schemas.microsoft.com/office/drawing/2014/main" id="{BEC97974-D326-4D44-B324-8C77DE4CD150}"/>
              </a:ext>
            </a:extLst>
          </p:cNvPr>
          <p:cNvSpPr/>
          <p:nvPr/>
        </p:nvSpPr>
        <p:spPr>
          <a:xfrm>
            <a:off x="5741500" y="4367484"/>
            <a:ext cx="1096759" cy="432702"/>
          </a:xfrm>
          <a:prstGeom prst="wedgeRoundRectCallout">
            <a:avLst>
              <a:gd name="adj1" fmla="val -26792"/>
              <a:gd name="adj2" fmla="val 72662"/>
              <a:gd name="adj3" fmla="val 16667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>
                <a:solidFill>
                  <a:srgbClr val="FF0000"/>
                </a:solidFill>
              </a:rPr>
              <a:t>Continentaal</a:t>
            </a:r>
            <a:endParaRPr lang="nl-NL" sz="1200" dirty="0">
              <a:solidFill>
                <a:srgbClr val="FF0000"/>
              </a:solidFill>
            </a:endParaRPr>
          </a:p>
        </p:txBody>
      </p:sp>
      <p:sp>
        <p:nvSpPr>
          <p:cNvPr id="13" name="Tekstballon: rechthoek met afgeronde hoeken 12">
            <a:extLst>
              <a:ext uri="{FF2B5EF4-FFF2-40B4-BE49-F238E27FC236}">
                <a16:creationId xmlns:a16="http://schemas.microsoft.com/office/drawing/2014/main" id="{8608730E-3F63-4A6B-B6DF-FD302E82599C}"/>
              </a:ext>
            </a:extLst>
          </p:cNvPr>
          <p:cNvSpPr/>
          <p:nvPr/>
        </p:nvSpPr>
        <p:spPr>
          <a:xfrm>
            <a:off x="4591894" y="4288902"/>
            <a:ext cx="944359" cy="410329"/>
          </a:xfrm>
          <a:prstGeom prst="wedgeRoundRectCallout">
            <a:avLst>
              <a:gd name="adj1" fmla="val 17438"/>
              <a:gd name="adj2" fmla="val 80915"/>
              <a:gd name="adj3" fmla="val 16667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>
                <a:solidFill>
                  <a:srgbClr val="FF0000"/>
                </a:solidFill>
              </a:rPr>
              <a:t>Atlantisch</a:t>
            </a:r>
            <a:endParaRPr lang="nl-NL" sz="1200" dirty="0">
              <a:solidFill>
                <a:srgbClr val="FF0000"/>
              </a:solidFill>
            </a:endParaRPr>
          </a:p>
        </p:txBody>
      </p:sp>
      <p:sp>
        <p:nvSpPr>
          <p:cNvPr id="14" name="Tekstballon: rechthoek met afgeronde hoeken 13">
            <a:extLst>
              <a:ext uri="{FF2B5EF4-FFF2-40B4-BE49-F238E27FC236}">
                <a16:creationId xmlns:a16="http://schemas.microsoft.com/office/drawing/2014/main" id="{E4B8F73D-DEFB-422D-AD8D-1925C45B6F90}"/>
              </a:ext>
            </a:extLst>
          </p:cNvPr>
          <p:cNvSpPr/>
          <p:nvPr/>
        </p:nvSpPr>
        <p:spPr>
          <a:xfrm>
            <a:off x="5617259" y="3754557"/>
            <a:ext cx="776980" cy="386556"/>
          </a:xfrm>
          <a:prstGeom prst="wedgeRoundRectCallout">
            <a:avLst>
              <a:gd name="adj1" fmla="val -26792"/>
              <a:gd name="adj2" fmla="val 72662"/>
              <a:gd name="adj3" fmla="val 16667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>
                <a:solidFill>
                  <a:srgbClr val="FF0000"/>
                </a:solidFill>
              </a:rPr>
              <a:t>Boreaal</a:t>
            </a:r>
            <a:endParaRPr lang="nl-NL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28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3C486E-1FF1-4AA7-88F3-470455736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dirty="0"/>
              <a:t>Onderwerpen presentatie</a:t>
            </a:r>
            <a:br>
              <a:rPr lang="nl-NL" noProof="0" dirty="0"/>
            </a:br>
            <a:endParaRPr lang="nl-NL" noProof="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0FBF68-90AD-49EA-8844-BC276FE9D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9773" y="1835466"/>
            <a:ext cx="5865683" cy="4277834"/>
          </a:xfrm>
        </p:spPr>
        <p:txBody>
          <a:bodyPr/>
          <a:lstStyle/>
          <a:p>
            <a:pPr marL="0" indent="0">
              <a:buNone/>
            </a:pPr>
            <a:r>
              <a:rPr lang="nl-NL" noProof="0" dirty="0"/>
              <a:t>Theorie</a:t>
            </a:r>
          </a:p>
          <a:p>
            <a:r>
              <a:rPr lang="nl-NL" noProof="0" dirty="0"/>
              <a:t>Verschil plantensociologie versus ecologie</a:t>
            </a:r>
          </a:p>
          <a:p>
            <a:r>
              <a:rPr lang="nl-NL" noProof="0" dirty="0"/>
              <a:t>Onderzoeksgebieden</a:t>
            </a:r>
          </a:p>
          <a:p>
            <a:r>
              <a:rPr lang="nl-NL" noProof="0" dirty="0"/>
              <a:t>Begrippen</a:t>
            </a:r>
          </a:p>
          <a:p>
            <a:r>
              <a:rPr lang="nl-NL" noProof="0" dirty="0"/>
              <a:t>Methodieken en technieken</a:t>
            </a:r>
          </a:p>
          <a:p>
            <a:pPr marL="0" indent="0">
              <a:buNone/>
            </a:pPr>
            <a:br>
              <a:rPr lang="nl-NL" noProof="0" dirty="0"/>
            </a:br>
            <a:r>
              <a:rPr lang="nl-NL" noProof="0" dirty="0"/>
              <a:t>Praktijk</a:t>
            </a:r>
          </a:p>
          <a:p>
            <a:r>
              <a:rPr lang="nl-NL" noProof="0" dirty="0"/>
              <a:t>Vegetaties van Limburgse graslanden</a:t>
            </a:r>
          </a:p>
          <a:p>
            <a:r>
              <a:rPr lang="nl-NL" noProof="0" dirty="0"/>
              <a:t>Vegetatieopnames maken</a:t>
            </a:r>
          </a:p>
          <a:p>
            <a:endParaRPr lang="nl-NL" noProof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D4136D-DC49-7F4B-8B36-EAFE0E4F4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dirty="0"/>
              <a:t>Plantendistricten Nederland</a:t>
            </a: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1884D36A-195F-AD4D-AA49-8AA44DD1B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641" y="1967024"/>
            <a:ext cx="6088936" cy="4692540"/>
          </a:xfrm>
          <a:prstGeom prst="rect">
            <a:avLst/>
          </a:prstGeom>
        </p:spPr>
      </p:pic>
      <p:pic>
        <p:nvPicPr>
          <p:cNvPr id="5" name="Afbeelding 4">
            <a:hlinkClick r:id="rId4" tooltip="Soortenbank"/>
            <a:extLst>
              <a:ext uri="{FF2B5EF4-FFF2-40B4-BE49-F238E27FC236}">
                <a16:creationId xmlns:a16="http://schemas.microsoft.com/office/drawing/2014/main" id="{5693565F-49D0-4231-94B3-FB8CD7605C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4552" y="7113579"/>
            <a:ext cx="322041" cy="322041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4068DCFD-275C-4857-A4F0-2D9E8EE46386}"/>
              </a:ext>
            </a:extLst>
          </p:cNvPr>
          <p:cNvSpPr/>
          <p:nvPr/>
        </p:nvSpPr>
        <p:spPr>
          <a:xfrm>
            <a:off x="3668889" y="6028267"/>
            <a:ext cx="824089" cy="631297"/>
          </a:xfrm>
          <a:prstGeom prst="ellipse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194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4BA613-7941-496F-BA7D-BDEE9AFA5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90" y="434906"/>
            <a:ext cx="6997913" cy="897184"/>
          </a:xfrm>
        </p:spPr>
        <p:txBody>
          <a:bodyPr/>
          <a:lstStyle/>
          <a:p>
            <a:r>
              <a:rPr lang="nl-NL" noProof="0" dirty="0" err="1"/>
              <a:t>Vegetation</a:t>
            </a:r>
            <a:r>
              <a:rPr lang="nl-NL" noProof="0" dirty="0"/>
              <a:t> of Europe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86239D-5322-4EA9-A70C-F98AA22C8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137" y="1640920"/>
            <a:ext cx="6997914" cy="513423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noProof="0" dirty="0"/>
              <a:t>Gemeenschappen gedomineerd door hogere planten</a:t>
            </a:r>
          </a:p>
          <a:p>
            <a:r>
              <a:rPr lang="nl-NL" noProof="0" dirty="0"/>
              <a:t>Zonaal (noord naar zuid)</a:t>
            </a:r>
          </a:p>
          <a:p>
            <a:pPr lvl="1"/>
            <a:r>
              <a:rPr lang="nl-NL" noProof="0" dirty="0" err="1"/>
              <a:t>Artic</a:t>
            </a:r>
            <a:endParaRPr lang="nl-NL" noProof="0" dirty="0"/>
          </a:p>
          <a:p>
            <a:pPr lvl="1"/>
            <a:r>
              <a:rPr lang="nl-NL" noProof="0" dirty="0" err="1"/>
              <a:t>Boreal</a:t>
            </a:r>
            <a:endParaRPr lang="nl-NL" noProof="0" dirty="0"/>
          </a:p>
          <a:p>
            <a:pPr lvl="1"/>
            <a:r>
              <a:rPr lang="nl-NL" noProof="0" dirty="0" err="1"/>
              <a:t>Temperate</a:t>
            </a:r>
            <a:endParaRPr lang="nl-NL" noProof="0" dirty="0"/>
          </a:p>
          <a:p>
            <a:pPr lvl="1"/>
            <a:r>
              <a:rPr lang="nl-NL" noProof="0" dirty="0" err="1"/>
              <a:t>Mediterrean</a:t>
            </a:r>
            <a:endParaRPr lang="nl-NL" noProof="0" dirty="0"/>
          </a:p>
          <a:p>
            <a:pPr marL="503972" lvl="1" indent="0">
              <a:buNone/>
            </a:pPr>
            <a:endParaRPr lang="nl-NL" noProof="0" dirty="0"/>
          </a:p>
          <a:p>
            <a:r>
              <a:rPr lang="nl-NL" noProof="0" dirty="0" err="1"/>
              <a:t>Azonaal</a:t>
            </a:r>
            <a:r>
              <a:rPr lang="nl-NL" noProof="0" dirty="0"/>
              <a:t> (ecologische drivers)</a:t>
            </a:r>
          </a:p>
          <a:p>
            <a:pPr lvl="1"/>
            <a:r>
              <a:rPr lang="nl-NL" noProof="0" dirty="0" err="1"/>
              <a:t>Vochtbehoevend</a:t>
            </a:r>
            <a:endParaRPr lang="nl-NL" noProof="0" dirty="0"/>
          </a:p>
          <a:p>
            <a:pPr lvl="1"/>
            <a:r>
              <a:rPr lang="nl-NL" noProof="0" dirty="0"/>
              <a:t>Zoutminnend</a:t>
            </a:r>
          </a:p>
          <a:p>
            <a:pPr lvl="1"/>
            <a:r>
              <a:rPr lang="nl-NL" noProof="0" dirty="0"/>
              <a:t>…</a:t>
            </a:r>
            <a:br>
              <a:rPr lang="nl-NL" noProof="0" dirty="0"/>
            </a:br>
            <a:endParaRPr lang="nl-NL" noProof="0" dirty="0"/>
          </a:p>
          <a:p>
            <a:pPr marL="0" indent="0">
              <a:buNone/>
            </a:pPr>
            <a:r>
              <a:rPr lang="nl-NL" noProof="0" dirty="0" err="1"/>
              <a:t>Gemeenschappend</a:t>
            </a:r>
            <a:r>
              <a:rPr lang="nl-NL" noProof="0" dirty="0"/>
              <a:t> gedomineerd door mossen en korstmossen</a:t>
            </a:r>
          </a:p>
          <a:p>
            <a:r>
              <a:rPr lang="nl-NL" noProof="0" dirty="0"/>
              <a:t>Substraat</a:t>
            </a:r>
          </a:p>
        </p:txBody>
      </p:sp>
      <p:sp>
        <p:nvSpPr>
          <p:cNvPr id="6" name="Tekstballon: rechthoek met afgeronde hoeken 5">
            <a:extLst>
              <a:ext uri="{FF2B5EF4-FFF2-40B4-BE49-F238E27FC236}">
                <a16:creationId xmlns:a16="http://schemas.microsoft.com/office/drawing/2014/main" id="{B6BE9360-EE8D-4615-B4AC-95D9803DF83D}"/>
              </a:ext>
            </a:extLst>
          </p:cNvPr>
          <p:cNvSpPr/>
          <p:nvPr/>
        </p:nvSpPr>
        <p:spPr>
          <a:xfrm>
            <a:off x="3509586" y="2528711"/>
            <a:ext cx="1739747" cy="754874"/>
          </a:xfrm>
          <a:prstGeom prst="wedgeRoundRectCallout">
            <a:avLst>
              <a:gd name="adj1" fmla="val -72755"/>
              <a:gd name="adj2" fmla="val 4319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err="1">
                <a:solidFill>
                  <a:srgbClr val="FF0000"/>
                </a:solidFill>
              </a:rPr>
              <a:t>Festuco-Brometea</a:t>
            </a:r>
            <a:r>
              <a:rPr lang="en-GB" sz="11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GB" sz="1100" b="1" dirty="0">
                <a:solidFill>
                  <a:srgbClr val="FF0000"/>
                </a:solidFill>
              </a:rPr>
              <a:t>Zonal Steppe Grasslands</a:t>
            </a:r>
          </a:p>
        </p:txBody>
      </p:sp>
    </p:spTree>
    <p:extLst>
      <p:ext uri="{BB962C8B-B14F-4D97-AF65-F5344CB8AC3E}">
        <p14:creationId xmlns:p14="http://schemas.microsoft.com/office/powerpoint/2010/main" val="426744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B23D18-8FD4-493B-9038-628AC88D4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1" y="347853"/>
            <a:ext cx="5239661" cy="1063258"/>
          </a:xfrm>
        </p:spPr>
        <p:txBody>
          <a:bodyPr>
            <a:normAutofit fontScale="90000"/>
          </a:bodyPr>
          <a:lstStyle/>
          <a:p>
            <a:r>
              <a:rPr lang="nl-NL" noProof="0" dirty="0"/>
              <a:t>Marjoleinklasse</a:t>
            </a:r>
            <a:br>
              <a:rPr lang="nl-NL" noProof="0" dirty="0"/>
            </a:br>
            <a:br>
              <a:rPr lang="nl-NL" sz="1800" noProof="0" dirty="0"/>
            </a:br>
            <a:endParaRPr lang="nl-NL" sz="2000" noProof="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DF1DB2-4ED4-4EC5-9D8F-77C5905EC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846" y="1411111"/>
            <a:ext cx="4797453" cy="4277834"/>
          </a:xfrm>
        </p:spPr>
        <p:txBody>
          <a:bodyPr>
            <a:normAutofit fontScale="85000" lnSpcReduction="20000"/>
          </a:bodyPr>
          <a:lstStyle/>
          <a:p>
            <a:r>
              <a:rPr lang="nl-NL" sz="1600" noProof="0" dirty="0"/>
              <a:t>Marjolein-klasse</a:t>
            </a:r>
            <a:br>
              <a:rPr lang="nl-NL" sz="1600" noProof="0" dirty="0"/>
            </a:br>
            <a:r>
              <a:rPr lang="nl-NL" sz="1600" noProof="0" dirty="0"/>
              <a:t>17 </a:t>
            </a:r>
            <a:r>
              <a:rPr lang="nl-NL" sz="1600" noProof="0" dirty="0" err="1"/>
              <a:t>Trifolio-Geranietea</a:t>
            </a:r>
            <a:r>
              <a:rPr lang="nl-NL" sz="1600" noProof="0" dirty="0"/>
              <a:t> </a:t>
            </a:r>
            <a:r>
              <a:rPr lang="nl-NL" sz="1600" noProof="0" dirty="0" err="1"/>
              <a:t>sanguinei</a:t>
            </a:r>
            <a:endParaRPr lang="nl-NL" sz="1600" noProof="0" dirty="0"/>
          </a:p>
          <a:p>
            <a:pPr marL="722313" lvl="1" indent="-314325"/>
            <a:r>
              <a:rPr lang="nl-NL" sz="1600" noProof="0" dirty="0"/>
              <a:t>Marjolein-orde</a:t>
            </a:r>
            <a:br>
              <a:rPr lang="nl-NL" sz="1600" noProof="0" dirty="0"/>
            </a:br>
            <a:r>
              <a:rPr lang="nl-NL" sz="1600" noProof="0" dirty="0"/>
              <a:t>17A </a:t>
            </a:r>
            <a:r>
              <a:rPr lang="nl-NL" sz="1600" noProof="0" dirty="0" err="1"/>
              <a:t>Origanetalia</a:t>
            </a:r>
            <a:r>
              <a:rPr lang="nl-NL" sz="1600" noProof="0" dirty="0"/>
              <a:t> vulgaris</a:t>
            </a:r>
          </a:p>
          <a:p>
            <a:pPr marL="982663" lvl="3" indent="-260350"/>
            <a:r>
              <a:rPr lang="nl-NL" sz="1600" noProof="0" dirty="0"/>
              <a:t>Marjolein-verbond</a:t>
            </a:r>
            <a:br>
              <a:rPr lang="nl-NL" sz="1600" noProof="0" dirty="0"/>
            </a:br>
            <a:r>
              <a:rPr lang="nl-NL" sz="1600" noProof="0" dirty="0"/>
              <a:t>17Aa </a:t>
            </a:r>
            <a:r>
              <a:rPr lang="nl-NL" sz="1600" noProof="0" dirty="0" err="1"/>
              <a:t>Trifolion</a:t>
            </a:r>
            <a:r>
              <a:rPr lang="nl-NL" sz="1600" noProof="0" dirty="0"/>
              <a:t> </a:t>
            </a:r>
            <a:r>
              <a:rPr lang="nl-NL" sz="1600" noProof="0" dirty="0" err="1"/>
              <a:t>medii</a:t>
            </a:r>
            <a:endParaRPr lang="nl-NL" sz="1600" noProof="0" dirty="0"/>
          </a:p>
          <a:p>
            <a:pPr marL="1252538" lvl="4" indent="-269875"/>
            <a:r>
              <a:rPr lang="nl-NL" sz="1600" noProof="0" dirty="0"/>
              <a:t>Associatie van Dauwbraam </a:t>
            </a:r>
            <a:br>
              <a:rPr lang="nl-NL" sz="1600" noProof="0" dirty="0"/>
            </a:br>
            <a:r>
              <a:rPr lang="nl-NL" sz="1600" noProof="0" dirty="0"/>
              <a:t>en Marjolein</a:t>
            </a:r>
            <a:br>
              <a:rPr lang="nl-NL" sz="1600" noProof="0" dirty="0"/>
            </a:br>
            <a:r>
              <a:rPr lang="nl-NL" sz="1600" noProof="0" dirty="0"/>
              <a:t>17Aa1 </a:t>
            </a:r>
            <a:r>
              <a:rPr lang="nl-NL" sz="1600" noProof="0" dirty="0" err="1"/>
              <a:t>Rubo-Origanetum</a:t>
            </a:r>
            <a:endParaRPr lang="nl-NL" sz="1600" noProof="0" dirty="0"/>
          </a:p>
          <a:p>
            <a:pPr marL="1252538" lvl="4" indent="-269875"/>
            <a:r>
              <a:rPr lang="nl-NL" sz="1600" noProof="0" dirty="0"/>
              <a:t>Associatie van Parelzaad en</a:t>
            </a:r>
            <a:br>
              <a:rPr lang="nl-NL" sz="1600" noProof="0" dirty="0"/>
            </a:br>
            <a:r>
              <a:rPr lang="nl-NL" sz="1600" noProof="0" dirty="0"/>
              <a:t>Salomonszegel</a:t>
            </a:r>
            <a:br>
              <a:rPr lang="nl-NL" sz="1600" noProof="0" dirty="0"/>
            </a:br>
            <a:r>
              <a:rPr lang="nl-NL" sz="1600" noProof="0" dirty="0"/>
              <a:t>17Aa2 </a:t>
            </a:r>
            <a:r>
              <a:rPr lang="nl-NL" sz="1600" noProof="0" dirty="0" err="1"/>
              <a:t>Polygonato-Lithospermetum</a:t>
            </a:r>
            <a:endParaRPr lang="nl-NL" sz="1600" noProof="0" dirty="0"/>
          </a:p>
          <a:p>
            <a:pPr marL="722313" lvl="3" indent="-250825"/>
            <a:r>
              <a:rPr lang="nl-NL" sz="1600" noProof="0" dirty="0"/>
              <a:t> </a:t>
            </a:r>
            <a:r>
              <a:rPr lang="nl-NL" sz="1600" noProof="0" dirty="0" err="1"/>
              <a:t>Antherico</a:t>
            </a:r>
            <a:r>
              <a:rPr lang="nl-NL" sz="1600" noProof="0" dirty="0"/>
              <a:t> </a:t>
            </a:r>
            <a:r>
              <a:rPr lang="nl-NL" sz="1600" noProof="0" dirty="0" err="1"/>
              <a:t>ramosi-Geranietalia</a:t>
            </a:r>
            <a:r>
              <a:rPr lang="nl-NL" sz="1600" noProof="0" dirty="0"/>
              <a:t> </a:t>
            </a:r>
            <a:r>
              <a:rPr lang="nl-NL" sz="1600" noProof="0" dirty="0" err="1"/>
              <a:t>sanguinei</a:t>
            </a:r>
            <a:endParaRPr lang="nl-NL" sz="1600" noProof="0" dirty="0"/>
          </a:p>
          <a:p>
            <a:pPr marL="1226285" lvl="4" indent="-250825"/>
            <a:r>
              <a:rPr lang="nl-NL" sz="1600" noProof="0" dirty="0" err="1"/>
              <a:t>Geranion</a:t>
            </a:r>
            <a:r>
              <a:rPr lang="nl-NL" sz="1600" noProof="0" dirty="0"/>
              <a:t> </a:t>
            </a:r>
            <a:r>
              <a:rPr lang="nl-NL" sz="1600" noProof="0" dirty="0" err="1"/>
              <a:t>sanguinei</a:t>
            </a:r>
            <a:br>
              <a:rPr lang="nl-NL" sz="1600" noProof="0" dirty="0"/>
            </a:br>
            <a:r>
              <a:rPr lang="nl-NL" sz="1100" noProof="0" dirty="0"/>
              <a:t>Komt in Nederland niet voor</a:t>
            </a:r>
          </a:p>
          <a:p>
            <a:pPr marL="1226285" lvl="4" indent="-250825"/>
            <a:endParaRPr lang="nl-NL" sz="1100" noProof="0" dirty="0"/>
          </a:p>
          <a:p>
            <a:pPr marL="0" lvl="2" indent="-32483">
              <a:buNone/>
            </a:pPr>
            <a:r>
              <a:rPr lang="nl-NL" sz="1320" noProof="0" dirty="0"/>
              <a:t>In </a:t>
            </a:r>
            <a:r>
              <a:rPr lang="nl-NL" sz="1320" noProof="0" dirty="0" err="1"/>
              <a:t>total</a:t>
            </a:r>
            <a:r>
              <a:rPr lang="nl-NL" sz="1320" noProof="0" dirty="0"/>
              <a:t> 5 ordes met 21 verbonden in </a:t>
            </a:r>
            <a:r>
              <a:rPr lang="nl-NL" sz="1320" noProof="0" dirty="0" err="1"/>
              <a:t>Vegetation</a:t>
            </a:r>
            <a:r>
              <a:rPr lang="nl-NL" sz="1320" noProof="0" dirty="0"/>
              <a:t> of Europe</a:t>
            </a:r>
            <a:br>
              <a:rPr lang="nl-NL" sz="1320" noProof="0" dirty="0"/>
            </a:br>
            <a:endParaRPr lang="nl-NL" sz="1820" noProof="0" dirty="0"/>
          </a:p>
        </p:txBody>
      </p:sp>
      <p:pic>
        <p:nvPicPr>
          <p:cNvPr id="7" name="Afbeelding 6">
            <a:hlinkClick r:id="rId3" tooltip="SynBioSys, KWR Watercycle Research Institute"/>
            <a:extLst>
              <a:ext uri="{FF2B5EF4-FFF2-40B4-BE49-F238E27FC236}">
                <a16:creationId xmlns:a16="http://schemas.microsoft.com/office/drawing/2014/main" id="{BFBA49AA-966C-4062-8C46-953B60D61A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758" y="7147690"/>
            <a:ext cx="322041" cy="322041"/>
          </a:xfrm>
          <a:prstGeom prst="rect">
            <a:avLst/>
          </a:prstGeom>
        </p:spPr>
      </p:pic>
      <p:pic>
        <p:nvPicPr>
          <p:cNvPr id="8" name="Afbeelding 7" descr="Vegetatie van Nederland, deel 2, p. 227" title="Rubo-Origanetum">
            <a:extLst>
              <a:ext uri="{FF2B5EF4-FFF2-40B4-BE49-F238E27FC236}">
                <a16:creationId xmlns:a16="http://schemas.microsoft.com/office/drawing/2014/main" id="{BFBBD180-AF52-45D0-89CB-801252D8F7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0978" y="7156289"/>
            <a:ext cx="322041" cy="32204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7764219-1331-4E9E-ABF9-98BAE0C2C72B}"/>
              </a:ext>
            </a:extLst>
          </p:cNvPr>
          <p:cNvSpPr txBox="1"/>
          <p:nvPr/>
        </p:nvSpPr>
        <p:spPr>
          <a:xfrm>
            <a:off x="390845" y="5858933"/>
            <a:ext cx="5016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Vegetation of Europe: </a:t>
            </a:r>
            <a:br>
              <a:rPr lang="en-GB" sz="1600" dirty="0"/>
            </a:br>
            <a:r>
              <a:rPr lang="en-US" sz="1600" i="1" dirty="0"/>
              <a:t>Intrazonal Boreo-Temperate Grassland and Heath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Vegetatie</a:t>
            </a:r>
            <a:r>
              <a:rPr lang="en-US" sz="1600" dirty="0"/>
              <a:t> van Nederland: </a:t>
            </a:r>
            <a:r>
              <a:rPr lang="en-US" sz="1600" i="1" dirty="0" err="1"/>
              <a:t>Zoomvegetaties</a:t>
            </a:r>
            <a:endParaRPr lang="nl-NL" sz="1600" i="1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6D24DC97-5C7D-4AC6-B857-5652762CB309}"/>
              </a:ext>
            </a:extLst>
          </p:cNvPr>
          <p:cNvGrpSpPr/>
          <p:nvPr/>
        </p:nvGrpSpPr>
        <p:grpSpPr>
          <a:xfrm>
            <a:off x="4744684" y="749632"/>
            <a:ext cx="4945095" cy="2846652"/>
            <a:chOff x="4744684" y="749632"/>
            <a:chExt cx="4945095" cy="2846652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96375635-4980-4C5E-877C-DCC005052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0570" y="749632"/>
              <a:ext cx="4129209" cy="2846652"/>
            </a:xfrm>
            <a:prstGeom prst="rect">
              <a:avLst/>
            </a:prstGeom>
          </p:spPr>
        </p:pic>
        <p:sp>
          <p:nvSpPr>
            <p:cNvPr id="9" name="Pijl: links 8">
              <a:extLst>
                <a:ext uri="{FF2B5EF4-FFF2-40B4-BE49-F238E27FC236}">
                  <a16:creationId xmlns:a16="http://schemas.microsoft.com/office/drawing/2014/main" id="{4EDA59C7-2D0D-4983-9EF4-6710EE45F7E3}"/>
                </a:ext>
              </a:extLst>
            </p:cNvPr>
            <p:cNvSpPr/>
            <p:nvPr/>
          </p:nvSpPr>
          <p:spPr>
            <a:xfrm>
              <a:off x="4744684" y="2777949"/>
              <a:ext cx="268287" cy="304800"/>
            </a:xfrm>
            <a:prstGeom prst="lef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E7D97AFC-610D-47C9-B70F-037F91FBA997}"/>
              </a:ext>
            </a:extLst>
          </p:cNvPr>
          <p:cNvGrpSpPr/>
          <p:nvPr/>
        </p:nvGrpSpPr>
        <p:grpSpPr>
          <a:xfrm>
            <a:off x="4767435" y="3952027"/>
            <a:ext cx="4922344" cy="3122719"/>
            <a:chOff x="4767435" y="3952027"/>
            <a:chExt cx="4922344" cy="3122719"/>
          </a:xfrm>
        </p:grpSpPr>
        <p:pic>
          <p:nvPicPr>
            <p:cNvPr id="1026" name="Picture 2" descr="https://upload.wikimedia.org/wikipedia/commons/thumb/6/64/Gasterental.jpg/310px-Gasterental.jpg">
              <a:extLst>
                <a:ext uri="{FF2B5EF4-FFF2-40B4-BE49-F238E27FC236}">
                  <a16:creationId xmlns:a16="http://schemas.microsoft.com/office/drawing/2014/main" id="{3C90E2FA-EC65-485C-9EC8-8A499FA8B6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5088" y="3952027"/>
              <a:ext cx="4154691" cy="3122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Pijl: links 9">
              <a:extLst>
                <a:ext uri="{FF2B5EF4-FFF2-40B4-BE49-F238E27FC236}">
                  <a16:creationId xmlns:a16="http://schemas.microsoft.com/office/drawing/2014/main" id="{3FF7FDB8-C3B8-4830-93F3-E55C6F905A05}"/>
                </a:ext>
              </a:extLst>
            </p:cNvPr>
            <p:cNvSpPr/>
            <p:nvPr/>
          </p:nvSpPr>
          <p:spPr>
            <a:xfrm>
              <a:off x="4767435" y="4449587"/>
              <a:ext cx="268287" cy="304800"/>
            </a:xfrm>
            <a:prstGeom prst="lef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69917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8CD250-DFB7-4F22-BF15-4068B20B2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dirty="0"/>
              <a:t>Habitats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B8EFE85-C26A-4D1A-9B54-4CF785997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039" y="1640919"/>
            <a:ext cx="7185028" cy="5423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noProof="0" dirty="0"/>
              <a:t>Een levensgemeenschap van planten en dieren met bijzondere geografische, abiotische en biotische kenmerken, die zowel geheel natuurlijk als </a:t>
            </a:r>
            <a:r>
              <a:rPr lang="nl-NL" noProof="0" dirty="0" err="1"/>
              <a:t>halfnatuurlijk</a:t>
            </a:r>
            <a:r>
              <a:rPr lang="nl-NL" noProof="0" dirty="0"/>
              <a:t> kan zijn</a:t>
            </a:r>
            <a:br>
              <a:rPr lang="nl-NL" noProof="0" dirty="0"/>
            </a:br>
            <a:endParaRPr lang="nl-NL" noProof="0" dirty="0"/>
          </a:p>
          <a:p>
            <a:r>
              <a:rPr lang="nl-NL" noProof="0" dirty="0"/>
              <a:t>Onderwerp van natuurbeleid</a:t>
            </a:r>
          </a:p>
          <a:p>
            <a:r>
              <a:rPr lang="nl-NL" noProof="0" dirty="0"/>
              <a:t>Kan juridische status hebben</a:t>
            </a:r>
          </a:p>
          <a:p>
            <a:endParaRPr lang="nl-NL" noProof="0" dirty="0"/>
          </a:p>
          <a:p>
            <a:r>
              <a:rPr lang="nl-NL" noProof="0" dirty="0"/>
              <a:t>Een plantengemeenschap is een speciale vorm van een levensgemeenschap</a:t>
            </a:r>
          </a:p>
          <a:p>
            <a:r>
              <a:rPr lang="nl-NL" noProof="0" dirty="0"/>
              <a:t>Een plantengemeenschap is een (vaak </a:t>
            </a:r>
            <a:r>
              <a:rPr lang="nl-NL" noProof="0" dirty="0" err="1"/>
              <a:t>naamgevend</a:t>
            </a:r>
            <a:r>
              <a:rPr lang="nl-NL" noProof="0" dirty="0"/>
              <a:t>) onderdeel van een habitattype</a:t>
            </a:r>
          </a:p>
          <a:p>
            <a:r>
              <a:rPr lang="nl-NL" noProof="0" dirty="0"/>
              <a:t>Een habitattype kan uit meerdere plantengemeenschappen bestaan</a:t>
            </a:r>
          </a:p>
        </p:txBody>
      </p:sp>
    </p:spTree>
    <p:extLst>
      <p:ext uri="{BB962C8B-B14F-4D97-AF65-F5344CB8AC3E}">
        <p14:creationId xmlns:p14="http://schemas.microsoft.com/office/powerpoint/2010/main" val="226665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CF3C5-B48A-4796-BC40-DCD260399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dirty="0"/>
              <a:t>Habitattype kalkgraslanden</a:t>
            </a:r>
            <a:br>
              <a:rPr lang="nl-NL" noProof="0" dirty="0"/>
            </a:br>
            <a:r>
              <a:rPr lang="nl-NL" sz="2000" noProof="0" dirty="0"/>
              <a:t>EUNIS: H6210</a:t>
            </a:r>
            <a:endParaRPr lang="nl-NL" noProof="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C38A478-BDAB-4D1B-847D-CD9EE417C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41" y="2144794"/>
            <a:ext cx="8438092" cy="4594406"/>
          </a:xfrm>
          <a:prstGeom prst="rect">
            <a:avLst/>
          </a:prstGeom>
        </p:spPr>
      </p:pic>
      <p:pic>
        <p:nvPicPr>
          <p:cNvPr id="5" name="Afbeelding 4">
            <a:hlinkClick r:id="rId4" tooltip="Beheerplan Bemelerberg en Schiepersberg"/>
            <a:extLst>
              <a:ext uri="{FF2B5EF4-FFF2-40B4-BE49-F238E27FC236}">
                <a16:creationId xmlns:a16="http://schemas.microsoft.com/office/drawing/2014/main" id="{CCAC6F15-4692-4DE9-B00A-0D296EFF32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2044" y="7102946"/>
            <a:ext cx="322041" cy="322041"/>
          </a:xfrm>
          <a:prstGeom prst="rect">
            <a:avLst/>
          </a:prstGeom>
        </p:spPr>
      </p:pic>
      <p:sp>
        <p:nvSpPr>
          <p:cNvPr id="6" name="Pijl: rechts 5">
            <a:extLst>
              <a:ext uri="{FF2B5EF4-FFF2-40B4-BE49-F238E27FC236}">
                <a16:creationId xmlns:a16="http://schemas.microsoft.com/office/drawing/2014/main" id="{971E1637-ED37-4C10-B090-4A9D312B0E7C}"/>
              </a:ext>
            </a:extLst>
          </p:cNvPr>
          <p:cNvSpPr/>
          <p:nvPr/>
        </p:nvSpPr>
        <p:spPr>
          <a:xfrm>
            <a:off x="559505" y="3172178"/>
            <a:ext cx="264936" cy="20320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Pijl: rechts 6">
            <a:extLst>
              <a:ext uri="{FF2B5EF4-FFF2-40B4-BE49-F238E27FC236}">
                <a16:creationId xmlns:a16="http://schemas.microsoft.com/office/drawing/2014/main" id="{7F20E7A6-DDAB-413B-BEDA-5FB3FD45E74F}"/>
              </a:ext>
            </a:extLst>
          </p:cNvPr>
          <p:cNvSpPr/>
          <p:nvPr/>
        </p:nvSpPr>
        <p:spPr>
          <a:xfrm>
            <a:off x="559505" y="3409247"/>
            <a:ext cx="264936" cy="20320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Pijl: rechts 7">
            <a:extLst>
              <a:ext uri="{FF2B5EF4-FFF2-40B4-BE49-F238E27FC236}">
                <a16:creationId xmlns:a16="http://schemas.microsoft.com/office/drawing/2014/main" id="{4998D031-8B3C-44F4-9BC7-F4580739494E}"/>
              </a:ext>
            </a:extLst>
          </p:cNvPr>
          <p:cNvSpPr/>
          <p:nvPr/>
        </p:nvSpPr>
        <p:spPr>
          <a:xfrm>
            <a:off x="565854" y="4837155"/>
            <a:ext cx="264936" cy="20320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Pijl: rechts 8">
            <a:extLst>
              <a:ext uri="{FF2B5EF4-FFF2-40B4-BE49-F238E27FC236}">
                <a16:creationId xmlns:a16="http://schemas.microsoft.com/office/drawing/2014/main" id="{5F72D3E1-E536-4022-A4A8-4DBA75897E4A}"/>
              </a:ext>
            </a:extLst>
          </p:cNvPr>
          <p:cNvSpPr/>
          <p:nvPr/>
        </p:nvSpPr>
        <p:spPr>
          <a:xfrm>
            <a:off x="559505" y="5045771"/>
            <a:ext cx="264936" cy="20320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013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40EACCD-2FF4-40E5-8001-EC0C0D325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noProof="0" dirty="0"/>
              <a:t>Taxonomie plantengemeenschappen</a:t>
            </a:r>
            <a:br>
              <a:rPr lang="nl-NL" noProof="0" dirty="0"/>
            </a:br>
            <a:endParaRPr lang="nl-NL" noProof="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9C8346-C895-4025-9A63-1E173F593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041" y="2381651"/>
            <a:ext cx="6997914" cy="4277834"/>
          </a:xfrm>
        </p:spPr>
        <p:txBody>
          <a:bodyPr/>
          <a:lstStyle/>
          <a:p>
            <a:pPr marL="0" indent="0">
              <a:buNone/>
            </a:pPr>
            <a:r>
              <a:rPr lang="nl-NL" noProof="0" dirty="0"/>
              <a:t>Braun-</a:t>
            </a:r>
            <a:r>
              <a:rPr lang="nl-NL" noProof="0" dirty="0" err="1"/>
              <a:t>Blanquet</a:t>
            </a:r>
            <a:r>
              <a:rPr lang="nl-NL" noProof="0" dirty="0"/>
              <a:t>: </a:t>
            </a:r>
          </a:p>
          <a:p>
            <a:r>
              <a:rPr lang="nl-NL" noProof="0" dirty="0"/>
              <a:t>Vertrekpunt is de floristische samenstelling</a:t>
            </a:r>
          </a:p>
          <a:p>
            <a:r>
              <a:rPr lang="nl-NL" noProof="0" dirty="0"/>
              <a:t>Classificatie op basis van trouw:</a:t>
            </a:r>
            <a:br>
              <a:rPr lang="nl-NL" noProof="0" dirty="0"/>
            </a:br>
            <a:r>
              <a:rPr lang="nl-NL" noProof="0" dirty="0"/>
              <a:t>Een bepaalde plantensoort komt in een bepaalde gemeenschap vaker voor dan in andere gemeenschappen, op basis van</a:t>
            </a:r>
            <a:br>
              <a:rPr lang="nl-NL" noProof="0" dirty="0"/>
            </a:br>
            <a:endParaRPr lang="nl-NL" noProof="0" dirty="0"/>
          </a:p>
          <a:p>
            <a:pPr lvl="1"/>
            <a:r>
              <a:rPr lang="nl-NL" noProof="0" dirty="0"/>
              <a:t>Abundantie</a:t>
            </a:r>
          </a:p>
          <a:p>
            <a:pPr lvl="1"/>
            <a:r>
              <a:rPr lang="nl-NL" noProof="0" dirty="0"/>
              <a:t>Vitaliteit</a:t>
            </a:r>
          </a:p>
          <a:p>
            <a:pPr lvl="1"/>
            <a:r>
              <a:rPr lang="nl-NL" noProof="0" dirty="0"/>
              <a:t>Sociabiliteit</a:t>
            </a:r>
          </a:p>
          <a:p>
            <a:endParaRPr lang="nl-NL" noProof="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4CC16A6-42FB-4AD3-9987-14C8B63B11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7792" y="5047944"/>
            <a:ext cx="1544323" cy="1008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5E287E-B614-4EE6-A6F8-0A6D3736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dirty="0"/>
              <a:t>Abundantie (talrijkheid)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560DF8C5-C353-45DA-A874-5794738F14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845189"/>
              </p:ext>
            </p:extLst>
          </p:nvPr>
        </p:nvGraphicFramePr>
        <p:xfrm>
          <a:off x="768426" y="2601736"/>
          <a:ext cx="6997700" cy="3632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6573">
                  <a:extLst>
                    <a:ext uri="{9D8B030D-6E8A-4147-A177-3AD203B41FA5}">
                      <a16:colId xmlns:a16="http://schemas.microsoft.com/office/drawing/2014/main" val="1551729745"/>
                    </a:ext>
                  </a:extLst>
                </a:gridCol>
                <a:gridCol w="5331127">
                  <a:extLst>
                    <a:ext uri="{9D8B030D-6E8A-4147-A177-3AD203B41FA5}">
                      <a16:colId xmlns:a16="http://schemas.microsoft.com/office/drawing/2014/main" val="638958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Maat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Omschrijving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5505869"/>
                  </a:ext>
                </a:extLst>
              </a:tr>
              <a:tr h="705297">
                <a:tc>
                  <a:txBody>
                    <a:bodyPr/>
                    <a:lstStyle/>
                    <a:p>
                      <a:r>
                        <a:rPr lang="nl-NL" sz="1984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dichtheid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984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aantal individuen van een soort</a:t>
                      </a:r>
                      <a:br>
                        <a:rPr lang="nl-NL" sz="1984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nl-NL" sz="1984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(= tellen)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277948"/>
                  </a:ext>
                </a:extLst>
              </a:tr>
              <a:tr h="934116">
                <a:tc>
                  <a:txBody>
                    <a:bodyPr/>
                    <a:lstStyle/>
                    <a:p>
                      <a:r>
                        <a:rPr lang="nl-NL" dirty="0"/>
                        <a:t>bedekking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984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verticale projectie van de alle</a:t>
                      </a:r>
                      <a:r>
                        <a:rPr lang="nl-NL" sz="1984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nl-NL" sz="1984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planten van een soort op de bodem </a:t>
                      </a:r>
                      <a:br>
                        <a:rPr lang="nl-NL" sz="1984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nl-NL" sz="1984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(= procentueel, wegen)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673256"/>
                  </a:ext>
                </a:extLst>
              </a:tr>
              <a:tr h="1535074">
                <a:tc>
                  <a:txBody>
                    <a:bodyPr/>
                    <a:lstStyle/>
                    <a:p>
                      <a:r>
                        <a:rPr lang="nl-NL" dirty="0"/>
                        <a:t>biomassa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984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drooggewicht van de bovengrondse spruiten of gehele planten van een soort</a:t>
                      </a:r>
                      <a:br>
                        <a:rPr lang="nl-NL" sz="1984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0378143"/>
                  </a:ext>
                </a:extLst>
              </a:tr>
            </a:tbl>
          </a:graphicData>
        </a:graphic>
      </p:graphicFrame>
      <p:sp>
        <p:nvSpPr>
          <p:cNvPr id="3" name="Tekstvak 2">
            <a:extLst>
              <a:ext uri="{FF2B5EF4-FFF2-40B4-BE49-F238E27FC236}">
                <a16:creationId xmlns:a16="http://schemas.microsoft.com/office/drawing/2014/main" id="{C5B5DC69-4902-4267-B894-2D19FFAF6758}"/>
              </a:ext>
            </a:extLst>
          </p:cNvPr>
          <p:cNvSpPr txBox="1"/>
          <p:nvPr/>
        </p:nvSpPr>
        <p:spPr>
          <a:xfrm>
            <a:off x="672041" y="1810824"/>
            <a:ext cx="5380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Per oppervlakte-eenheid: 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857DD69E-A4AB-4914-B618-E27FB70E8424}"/>
              </a:ext>
            </a:extLst>
          </p:cNvPr>
          <p:cNvSpPr/>
          <p:nvPr/>
        </p:nvSpPr>
        <p:spPr>
          <a:xfrm>
            <a:off x="768426" y="4667693"/>
            <a:ext cx="6997700" cy="1566842"/>
          </a:xfrm>
          <a:prstGeom prst="rect">
            <a:avLst/>
          </a:prstGeom>
          <a:solidFill>
            <a:srgbClr val="EEF4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9BDDBDD-07B7-4B60-8D65-AD7651AEA2B3}"/>
              </a:ext>
            </a:extLst>
          </p:cNvPr>
          <p:cNvSpPr/>
          <p:nvPr/>
        </p:nvSpPr>
        <p:spPr>
          <a:xfrm>
            <a:off x="768426" y="3681488"/>
            <a:ext cx="6997700" cy="1566842"/>
          </a:xfrm>
          <a:prstGeom prst="rect">
            <a:avLst/>
          </a:prstGeom>
          <a:solidFill>
            <a:srgbClr val="EEF4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591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41BA76-9C60-47D8-96B6-CB9EAD44A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2" y="279713"/>
            <a:ext cx="6997913" cy="727968"/>
          </a:xfrm>
        </p:spPr>
        <p:txBody>
          <a:bodyPr>
            <a:normAutofit fontScale="90000"/>
          </a:bodyPr>
          <a:lstStyle/>
          <a:p>
            <a:r>
              <a:rPr lang="nl-NL" noProof="0" dirty="0"/>
              <a:t>Gecombineerde schatting</a:t>
            </a:r>
            <a:br>
              <a:rPr lang="nl-NL" noProof="0" dirty="0"/>
            </a:br>
            <a:endParaRPr lang="nl-NL" noProof="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989484B-A3E6-4533-ACDC-5F9F82CB6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572" y="802532"/>
            <a:ext cx="6997914" cy="477296"/>
          </a:xfrm>
        </p:spPr>
        <p:txBody>
          <a:bodyPr/>
          <a:lstStyle/>
          <a:p>
            <a:pPr marL="0" indent="0">
              <a:buNone/>
            </a:pPr>
            <a:r>
              <a:rPr lang="nl-NL" noProof="0" dirty="0"/>
              <a:t>Is dichtheid en bedekking gecombineerd</a:t>
            </a:r>
          </a:p>
          <a:p>
            <a:endParaRPr lang="nl-NL" noProof="0" dirty="0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83643D1D-DE38-4D64-B960-513B840B5F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687429"/>
              </p:ext>
            </p:extLst>
          </p:nvPr>
        </p:nvGraphicFramePr>
        <p:xfrm>
          <a:off x="536572" y="2213699"/>
          <a:ext cx="3907739" cy="430479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91910">
                  <a:extLst>
                    <a:ext uri="{9D8B030D-6E8A-4147-A177-3AD203B41FA5}">
                      <a16:colId xmlns:a16="http://schemas.microsoft.com/office/drawing/2014/main" val="2337770951"/>
                    </a:ext>
                  </a:extLst>
                </a:gridCol>
                <a:gridCol w="2055479">
                  <a:extLst>
                    <a:ext uri="{9D8B030D-6E8A-4147-A177-3AD203B41FA5}">
                      <a16:colId xmlns:a16="http://schemas.microsoft.com/office/drawing/2014/main" val="2820637682"/>
                    </a:ext>
                  </a:extLst>
                </a:gridCol>
                <a:gridCol w="1160350">
                  <a:extLst>
                    <a:ext uri="{9D8B030D-6E8A-4147-A177-3AD203B41FA5}">
                      <a16:colId xmlns:a16="http://schemas.microsoft.com/office/drawing/2014/main" val="4264128720"/>
                    </a:ext>
                  </a:extLst>
                </a:gridCol>
              </a:tblGrid>
              <a:tr h="424124"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b="1" u="none" strike="noStrike" dirty="0">
                          <a:effectLst/>
                        </a:rPr>
                        <a:t>Code</a:t>
                      </a:r>
                      <a:endParaRPr lang="nl-NL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algn="l" defTabSz="503972" rtl="0" eaLnBrk="1" fontAlgn="t" latinLnBrk="0" hangingPunct="1"/>
                      <a:r>
                        <a:rPr lang="nl-NL" sz="1600" b="1" kern="1200" dirty="0"/>
                        <a:t>Dichtheid</a:t>
                      </a:r>
                      <a:endParaRPr lang="nl-NL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b="1" u="none" strike="noStrike" dirty="0">
                          <a:effectLst/>
                        </a:rPr>
                        <a:t>Bedekking</a:t>
                      </a:r>
                      <a:endParaRPr lang="nl-NL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94578063"/>
                  </a:ext>
                </a:extLst>
              </a:tr>
              <a:tr h="424124"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u="none" strike="noStrike">
                          <a:effectLst/>
                        </a:rPr>
                        <a:t>r</a:t>
                      </a:r>
                      <a:endParaRPr lang="nl-NL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algn="l" defTabSz="503972" rtl="0" eaLnBrk="1" fontAlgn="t" latinLnBrk="0" hangingPunct="1"/>
                      <a:r>
                        <a:rPr lang="nl-NL" sz="1600" kern="1200" dirty="0"/>
                        <a:t>Zeer weinig (1 ex.)</a:t>
                      </a:r>
                      <a:endParaRPr lang="nl-NL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u="none" strike="noStrike" dirty="0">
                          <a:effectLst/>
                        </a:rPr>
                        <a:t>&lt; 5%</a:t>
                      </a:r>
                      <a:endParaRPr lang="nl-N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66952600"/>
                  </a:ext>
                </a:extLst>
              </a:tr>
              <a:tr h="424124"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u="none" strike="noStrike">
                          <a:effectLst/>
                        </a:rPr>
                        <a:t>+</a:t>
                      </a:r>
                      <a:endParaRPr lang="nl-NL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algn="l" defTabSz="503972" rtl="0" eaLnBrk="1" fontAlgn="t" latinLnBrk="0" hangingPunct="1"/>
                      <a:r>
                        <a:rPr lang="nl-NL" sz="1600" kern="1200"/>
                        <a:t>Zelden (2-5 ex.)</a:t>
                      </a:r>
                      <a:endParaRPr lang="nl-NL" sz="16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u="none" strike="noStrike" dirty="0">
                          <a:effectLst/>
                        </a:rPr>
                        <a:t>&lt; 5%</a:t>
                      </a:r>
                      <a:endParaRPr lang="nl-N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0826687"/>
                  </a:ext>
                </a:extLst>
              </a:tr>
              <a:tr h="424124"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u="none" strike="noStrike">
                          <a:effectLst/>
                        </a:rPr>
                        <a:t>1</a:t>
                      </a:r>
                      <a:endParaRPr lang="nl-NL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algn="l" defTabSz="503972" rtl="0" eaLnBrk="1" fontAlgn="t" latinLnBrk="0" hangingPunct="1"/>
                      <a:r>
                        <a:rPr lang="nl-NL" sz="1600" kern="1200"/>
                        <a:t>Zo af en toe (6-50 ex.)</a:t>
                      </a:r>
                      <a:endParaRPr lang="nl-NL" sz="16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u="none" strike="noStrike" dirty="0">
                          <a:effectLst/>
                        </a:rPr>
                        <a:t>&lt; 5%</a:t>
                      </a:r>
                      <a:endParaRPr lang="nl-N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46238806"/>
                  </a:ext>
                </a:extLst>
              </a:tr>
              <a:tr h="424124"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u="none" strike="noStrike">
                          <a:effectLst/>
                        </a:rPr>
                        <a:t>2m</a:t>
                      </a:r>
                      <a:endParaRPr lang="nl-NL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algn="l" defTabSz="503972" rtl="0" eaLnBrk="1" fontAlgn="t" latinLnBrk="0" hangingPunct="1"/>
                      <a:r>
                        <a:rPr lang="nl-NL" sz="1600" kern="1200"/>
                        <a:t>Zeer talrijk (&gt;50 ex.)</a:t>
                      </a:r>
                      <a:endParaRPr lang="nl-NL" sz="16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u="none" strike="noStrike" dirty="0">
                          <a:effectLst/>
                        </a:rPr>
                        <a:t>&lt; 5%</a:t>
                      </a:r>
                      <a:endParaRPr lang="nl-N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32016297"/>
                  </a:ext>
                </a:extLst>
              </a:tr>
              <a:tr h="424124"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u="none" strike="noStrike">
                          <a:effectLst/>
                        </a:rPr>
                        <a:t>2a</a:t>
                      </a:r>
                      <a:endParaRPr lang="nl-NL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algn="l" defTabSz="503972" rtl="0" eaLnBrk="1" fontAlgn="t" latinLnBrk="0" hangingPunct="1"/>
                      <a:r>
                        <a:rPr lang="nl-NL" sz="1600" kern="1200"/>
                        <a:t>Willekeurig</a:t>
                      </a:r>
                      <a:endParaRPr lang="nl-NL" sz="16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u="none" strike="noStrike" dirty="0">
                          <a:effectLst/>
                        </a:rPr>
                        <a:t>5-12,5%</a:t>
                      </a:r>
                      <a:endParaRPr lang="nl-N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15652247"/>
                  </a:ext>
                </a:extLst>
              </a:tr>
              <a:tr h="424124"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u="none" strike="noStrike">
                          <a:effectLst/>
                        </a:rPr>
                        <a:t>2b</a:t>
                      </a:r>
                      <a:endParaRPr lang="nl-NL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algn="l" defTabSz="503972" rtl="0" eaLnBrk="1" fontAlgn="t" latinLnBrk="0" hangingPunct="1"/>
                      <a:r>
                        <a:rPr lang="nl-NL" sz="1600" kern="1200"/>
                        <a:t>Willekeurig</a:t>
                      </a:r>
                      <a:endParaRPr lang="nl-NL" sz="16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u="none" strike="noStrike" dirty="0">
                          <a:effectLst/>
                        </a:rPr>
                        <a:t>12,5-25%</a:t>
                      </a:r>
                      <a:endParaRPr lang="nl-N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14454303"/>
                  </a:ext>
                </a:extLst>
              </a:tr>
              <a:tr h="424124"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u="none" strike="noStrike">
                          <a:effectLst/>
                        </a:rPr>
                        <a:t>3</a:t>
                      </a:r>
                      <a:endParaRPr lang="nl-NL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algn="l" defTabSz="503972" rtl="0" eaLnBrk="1" fontAlgn="t" latinLnBrk="0" hangingPunct="1"/>
                      <a:r>
                        <a:rPr lang="nl-NL" sz="1600" kern="1200"/>
                        <a:t>Willekeurig</a:t>
                      </a:r>
                      <a:endParaRPr lang="nl-NL" sz="16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u="none" strike="noStrike" dirty="0">
                          <a:effectLst/>
                        </a:rPr>
                        <a:t>25-50%</a:t>
                      </a:r>
                      <a:endParaRPr lang="nl-N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75220127"/>
                  </a:ext>
                </a:extLst>
              </a:tr>
              <a:tr h="424124"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u="none" strike="noStrike">
                          <a:effectLst/>
                        </a:rPr>
                        <a:t>4</a:t>
                      </a:r>
                      <a:endParaRPr lang="nl-NL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algn="l" defTabSz="503972" rtl="0" eaLnBrk="1" fontAlgn="t" latinLnBrk="0" hangingPunct="1"/>
                      <a:r>
                        <a:rPr lang="nl-NL" sz="1600" kern="1200"/>
                        <a:t>Willekeurig</a:t>
                      </a:r>
                      <a:endParaRPr lang="nl-NL" sz="16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u="none" strike="noStrike" dirty="0">
                          <a:effectLst/>
                        </a:rPr>
                        <a:t>50-75%</a:t>
                      </a:r>
                      <a:endParaRPr lang="nl-N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94258473"/>
                  </a:ext>
                </a:extLst>
              </a:tr>
              <a:tr h="424124"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u="none" strike="noStrike">
                          <a:effectLst/>
                        </a:rPr>
                        <a:t>5</a:t>
                      </a:r>
                      <a:endParaRPr lang="nl-NL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algn="l" defTabSz="503972" rtl="0" eaLnBrk="1" fontAlgn="t" latinLnBrk="0" hangingPunct="1"/>
                      <a:r>
                        <a:rPr lang="nl-NL" sz="1600" kern="1200" dirty="0"/>
                        <a:t>Willekeurig</a:t>
                      </a:r>
                      <a:endParaRPr lang="nl-NL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u="none" strike="noStrike" dirty="0">
                          <a:effectLst/>
                        </a:rPr>
                        <a:t>75-100%</a:t>
                      </a:r>
                      <a:endParaRPr lang="nl-N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61739866"/>
                  </a:ext>
                </a:extLst>
              </a:tr>
            </a:tbl>
          </a:graphicData>
        </a:graphic>
      </p:graphicFrame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CE0F5F9-B815-41F7-9D40-1004A5F551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750092"/>
              </p:ext>
            </p:extLst>
          </p:nvPr>
        </p:nvGraphicFramePr>
        <p:xfrm>
          <a:off x="4693892" y="2213699"/>
          <a:ext cx="4641449" cy="430479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71333">
                  <a:extLst>
                    <a:ext uri="{9D8B030D-6E8A-4147-A177-3AD203B41FA5}">
                      <a16:colId xmlns:a16="http://schemas.microsoft.com/office/drawing/2014/main" val="3288500926"/>
                    </a:ext>
                  </a:extLst>
                </a:gridCol>
                <a:gridCol w="1400537">
                  <a:extLst>
                    <a:ext uri="{9D8B030D-6E8A-4147-A177-3AD203B41FA5}">
                      <a16:colId xmlns:a16="http://schemas.microsoft.com/office/drawing/2014/main" val="107810614"/>
                    </a:ext>
                  </a:extLst>
                </a:gridCol>
                <a:gridCol w="2569579">
                  <a:extLst>
                    <a:ext uri="{9D8B030D-6E8A-4147-A177-3AD203B41FA5}">
                      <a16:colId xmlns:a16="http://schemas.microsoft.com/office/drawing/2014/main" val="803680923"/>
                    </a:ext>
                  </a:extLst>
                </a:gridCol>
              </a:tblGrid>
              <a:tr h="368168"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u="none" strike="noStrike" dirty="0">
                          <a:effectLst/>
                        </a:rPr>
                        <a:t>Code</a:t>
                      </a:r>
                      <a:endParaRPr lang="nl-NL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600" u="none" strike="noStrike" dirty="0">
                          <a:effectLst/>
                        </a:rPr>
                        <a:t>Bedekking</a:t>
                      </a:r>
                      <a:endParaRPr lang="nl-NL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600" u="none" strike="noStrike" dirty="0">
                          <a:effectLst/>
                        </a:rPr>
                        <a:t>Omschrijving</a:t>
                      </a:r>
                      <a:endParaRPr lang="nl-NL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32779817"/>
                  </a:ext>
                </a:extLst>
              </a:tr>
              <a:tr h="368168"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u="none" strike="noStrike">
                          <a:effectLst/>
                        </a:rPr>
                        <a:t>d</a:t>
                      </a:r>
                      <a:endParaRPr lang="nl-NL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600" u="none" strike="noStrike">
                          <a:effectLst/>
                        </a:rPr>
                        <a:t>dominant</a:t>
                      </a:r>
                      <a:endParaRPr lang="nl-NL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600" u="none" strike="noStrike">
                          <a:effectLst/>
                        </a:rPr>
                        <a:t>soort overheerst  </a:t>
                      </a:r>
                      <a:endParaRPr lang="nl-NL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1057982"/>
                  </a:ext>
                </a:extLst>
              </a:tr>
              <a:tr h="492791"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u="none" strike="noStrike">
                          <a:effectLst/>
                        </a:rPr>
                        <a:t>cd</a:t>
                      </a:r>
                      <a:endParaRPr lang="nl-NL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600" u="none" strike="noStrike">
                          <a:effectLst/>
                        </a:rPr>
                        <a:t>co-dominant</a:t>
                      </a:r>
                      <a:endParaRPr lang="nl-NL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600" u="none" strike="noStrike" dirty="0">
                          <a:effectLst/>
                        </a:rPr>
                        <a:t>soort overheerst samen</a:t>
                      </a:r>
                      <a:br>
                        <a:rPr lang="nl-NL" sz="1600" u="none" strike="noStrike" dirty="0">
                          <a:effectLst/>
                        </a:rPr>
                      </a:br>
                      <a:r>
                        <a:rPr lang="nl-NL" sz="1600" u="none" strike="noStrike" dirty="0">
                          <a:effectLst/>
                        </a:rPr>
                        <a:t>met andere soorten</a:t>
                      </a:r>
                      <a:endParaRPr lang="nl-N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27421915"/>
                  </a:ext>
                </a:extLst>
              </a:tr>
              <a:tr h="492791"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u="none" strike="noStrike">
                          <a:effectLst/>
                        </a:rPr>
                        <a:t>a</a:t>
                      </a:r>
                      <a:endParaRPr lang="nl-NL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600" u="none" strike="noStrike">
                          <a:effectLst/>
                        </a:rPr>
                        <a:t>abundant</a:t>
                      </a:r>
                      <a:endParaRPr lang="nl-NL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600" u="none" strike="noStrike">
                          <a:effectLst/>
                        </a:rPr>
                        <a:t>soort is veel aanwezig, maar nooit (co-)dominant</a:t>
                      </a:r>
                      <a:endParaRPr lang="nl-NL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7720561"/>
                  </a:ext>
                </a:extLst>
              </a:tr>
              <a:tr h="368168"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u="none" strike="noStrike">
                          <a:effectLst/>
                        </a:rPr>
                        <a:t>f</a:t>
                      </a:r>
                      <a:endParaRPr lang="nl-NL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600" u="none" strike="noStrike">
                          <a:effectLst/>
                        </a:rPr>
                        <a:t>frequent</a:t>
                      </a:r>
                      <a:endParaRPr lang="nl-NL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600" u="none" strike="noStrike">
                          <a:effectLst/>
                        </a:rPr>
                        <a:t>soort is vrij talrijk</a:t>
                      </a:r>
                      <a:endParaRPr lang="nl-NL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13092894"/>
                  </a:ext>
                </a:extLst>
              </a:tr>
              <a:tr h="368168"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u="none" strike="noStrike">
                          <a:effectLst/>
                        </a:rPr>
                        <a:t>r</a:t>
                      </a:r>
                      <a:endParaRPr lang="nl-NL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600" u="none" strike="noStrike">
                          <a:effectLst/>
                        </a:rPr>
                        <a:t>rare</a:t>
                      </a:r>
                      <a:endParaRPr lang="nl-NL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600" u="none" strike="noStrike">
                          <a:effectLst/>
                        </a:rPr>
                        <a:t>soort is zeldzaam</a:t>
                      </a:r>
                      <a:endParaRPr lang="nl-NL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31409282"/>
                  </a:ext>
                </a:extLst>
              </a:tr>
              <a:tr h="739187"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u="none" strike="noStrike">
                          <a:effectLst/>
                        </a:rPr>
                        <a:t>s</a:t>
                      </a:r>
                      <a:endParaRPr lang="nl-NL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600" u="none" strike="noStrike">
                          <a:effectLst/>
                        </a:rPr>
                        <a:t>sporadic</a:t>
                      </a:r>
                      <a:endParaRPr lang="nl-NL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600" u="none" strike="noStrike">
                          <a:effectLst/>
                        </a:rPr>
                        <a:t>soort is zeldzaam, slecht enkele exemplaren aanwezig</a:t>
                      </a:r>
                      <a:endParaRPr lang="nl-NL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93060117"/>
                  </a:ext>
                </a:extLst>
              </a:tr>
              <a:tr h="368168"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u="none" strike="noStrike">
                          <a:effectLst/>
                        </a:rPr>
                        <a:t>o</a:t>
                      </a:r>
                      <a:endParaRPr lang="nl-NL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600" u="none" strike="noStrike">
                          <a:effectLst/>
                        </a:rPr>
                        <a:t>occasional</a:t>
                      </a:r>
                      <a:endParaRPr lang="nl-NL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600" u="none" strike="noStrike">
                          <a:effectLst/>
                        </a:rPr>
                        <a:t>soort is verspreid aanwezig</a:t>
                      </a:r>
                      <a:endParaRPr lang="nl-NL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65039475"/>
                  </a:ext>
                </a:extLst>
              </a:tr>
              <a:tr h="739187"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u="none" strike="noStrike" dirty="0">
                          <a:effectLst/>
                        </a:rPr>
                        <a:t>l</a:t>
                      </a:r>
                      <a:endParaRPr lang="nl-N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600" u="none" strike="noStrike">
                          <a:effectLst/>
                        </a:rPr>
                        <a:t>local</a:t>
                      </a:r>
                      <a:endParaRPr lang="nl-NL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600" u="none" strike="noStrike" dirty="0">
                          <a:effectLst/>
                        </a:rPr>
                        <a:t>lokaal, te combineren met a, f of d, bijvoorbeeld: </a:t>
                      </a:r>
                      <a:br>
                        <a:rPr lang="nl-NL" sz="1600" u="none" strike="noStrike" dirty="0">
                          <a:effectLst/>
                        </a:rPr>
                      </a:br>
                      <a:r>
                        <a:rPr lang="nl-NL" sz="1600" u="none" strike="noStrike" dirty="0">
                          <a:effectLst/>
                        </a:rPr>
                        <a:t>la = plaatselijk talrijk</a:t>
                      </a:r>
                      <a:endParaRPr lang="nl-N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43526048"/>
                  </a:ext>
                </a:extLst>
              </a:tr>
            </a:tbl>
          </a:graphicData>
        </a:graphic>
      </p:graphicFrame>
      <p:sp>
        <p:nvSpPr>
          <p:cNvPr id="6" name="Rechthoek 5">
            <a:extLst>
              <a:ext uri="{FF2B5EF4-FFF2-40B4-BE49-F238E27FC236}">
                <a16:creationId xmlns:a16="http://schemas.microsoft.com/office/drawing/2014/main" id="{3802706A-99F8-4B39-B7C3-36695FDDEF6A}"/>
              </a:ext>
            </a:extLst>
          </p:cNvPr>
          <p:cNvSpPr/>
          <p:nvPr/>
        </p:nvSpPr>
        <p:spPr>
          <a:xfrm>
            <a:off x="4693892" y="6534701"/>
            <a:ext cx="32813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dirty="0">
                <a:latin typeface="Calibri" panose="020F0502020204030204" pitchFamily="34" charset="0"/>
              </a:rPr>
              <a:t>Bij s &amp; r worden ook het aantal genoteerd</a:t>
            </a:r>
            <a:r>
              <a:rPr lang="nl-NL" sz="1400" dirty="0"/>
              <a:t>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D078B9F-56B6-4814-A359-8BABA65AC4E9}"/>
              </a:ext>
            </a:extLst>
          </p:cNvPr>
          <p:cNvSpPr txBox="1"/>
          <p:nvPr/>
        </p:nvSpPr>
        <p:spPr>
          <a:xfrm>
            <a:off x="536573" y="1533418"/>
            <a:ext cx="39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Braun/</a:t>
            </a:r>
            <a:r>
              <a:rPr lang="nl-NL" dirty="0" err="1"/>
              <a:t>Blanquet</a:t>
            </a:r>
            <a:br>
              <a:rPr lang="nl-NL" dirty="0"/>
            </a:br>
            <a:r>
              <a:rPr lang="nl-NL" sz="1400" dirty="0"/>
              <a:t>(aangepast door Barkman, </a:t>
            </a:r>
            <a:r>
              <a:rPr lang="nl-NL" sz="1400" dirty="0" err="1"/>
              <a:t>Doing</a:t>
            </a:r>
            <a:r>
              <a:rPr lang="nl-NL" sz="1400" dirty="0"/>
              <a:t> &amp; </a:t>
            </a:r>
            <a:r>
              <a:rPr lang="nl-NL" sz="1400" dirty="0" err="1"/>
              <a:t>Segal</a:t>
            </a:r>
            <a:r>
              <a:rPr lang="nl-NL" sz="1400" dirty="0"/>
              <a:t>)</a:t>
            </a:r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B65624A-89ED-469B-B784-3A45A775518A}"/>
              </a:ext>
            </a:extLst>
          </p:cNvPr>
          <p:cNvSpPr txBox="1"/>
          <p:nvPr/>
        </p:nvSpPr>
        <p:spPr>
          <a:xfrm>
            <a:off x="4693891" y="1533418"/>
            <a:ext cx="4641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Abundantie volgens </a:t>
            </a:r>
            <a:r>
              <a:rPr lang="nl-NL" dirty="0" err="1"/>
              <a:t>Tansley</a:t>
            </a:r>
            <a:br>
              <a:rPr lang="nl-NL" dirty="0"/>
            </a:br>
            <a:r>
              <a:rPr lang="nl-NL" dirty="0"/>
              <a:t> </a:t>
            </a:r>
            <a:r>
              <a:rPr lang="nl-NL" sz="1400" dirty="0"/>
              <a:t>(te gebruiken bij grotere landschapselementen)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8868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C76B84-3372-4599-93CE-AA488AFC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40" y="470929"/>
            <a:ext cx="7884937" cy="885896"/>
          </a:xfrm>
        </p:spPr>
        <p:txBody>
          <a:bodyPr>
            <a:normAutofit fontScale="90000"/>
          </a:bodyPr>
          <a:lstStyle/>
          <a:p>
            <a:r>
              <a:rPr lang="nl-NL" noProof="0" dirty="0"/>
              <a:t>Voorbeeld opname </a:t>
            </a:r>
            <a:r>
              <a:rPr lang="nl-NL" noProof="0" dirty="0" err="1"/>
              <a:t>Malensbosch</a:t>
            </a:r>
            <a:br>
              <a:rPr lang="nl-NL" noProof="0" dirty="0"/>
            </a:br>
            <a:r>
              <a:rPr lang="nl-NL" sz="2200" noProof="0" dirty="0"/>
              <a:t>(fragment)</a:t>
            </a:r>
            <a:endParaRPr lang="nl-NL" noProof="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1A3268B-7760-43F9-AAE4-D47A6CBEA8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0198" y="1557867"/>
            <a:ext cx="3500198" cy="197908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2B3C38E-87AE-4423-8BEF-E3096ED16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001" y="3939037"/>
            <a:ext cx="2526389" cy="2658583"/>
          </a:xfrm>
          <a:prstGeom prst="rect">
            <a:avLst/>
          </a:prstGeom>
        </p:spPr>
      </p:pic>
      <p:sp>
        <p:nvSpPr>
          <p:cNvPr id="8" name="Pijl: links 7">
            <a:extLst>
              <a:ext uri="{FF2B5EF4-FFF2-40B4-BE49-F238E27FC236}">
                <a16:creationId xmlns:a16="http://schemas.microsoft.com/office/drawing/2014/main" id="{EF2ED0B8-089B-42F1-85BE-CCC5E7A9AE83}"/>
              </a:ext>
            </a:extLst>
          </p:cNvPr>
          <p:cNvSpPr/>
          <p:nvPr/>
        </p:nvSpPr>
        <p:spPr>
          <a:xfrm>
            <a:off x="5171462" y="2547409"/>
            <a:ext cx="268287" cy="304800"/>
          </a:xfrm>
          <a:prstGeom prst="lef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hlinkClick r:id="rId5" tooltip="Flora van Nederland, Zoete kers"/>
            <a:extLst>
              <a:ext uri="{FF2B5EF4-FFF2-40B4-BE49-F238E27FC236}">
                <a16:creationId xmlns:a16="http://schemas.microsoft.com/office/drawing/2014/main" id="{EFC6E2C7-1B4B-44BE-837D-C8F5D21B29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0003" y="7102946"/>
            <a:ext cx="322041" cy="32204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06BB318-6A06-4E6E-B3D5-B4D464A8D1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040" y="1800754"/>
            <a:ext cx="4435488" cy="197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0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804E6E-7E88-463E-A588-D772BF31E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65" y="361421"/>
            <a:ext cx="9377893" cy="942340"/>
          </a:xfrm>
        </p:spPr>
        <p:txBody>
          <a:bodyPr>
            <a:noAutofit/>
          </a:bodyPr>
          <a:lstStyle/>
          <a:p>
            <a:r>
              <a:rPr lang="nl-NL" sz="3200" noProof="0" dirty="0"/>
              <a:t>Omzetten code bedekkingsschaal naar procenten</a:t>
            </a:r>
            <a:br>
              <a:rPr lang="nl-NL" sz="3200" noProof="0" dirty="0"/>
            </a:br>
            <a:r>
              <a:rPr lang="nl-NL" sz="1600" noProof="0" dirty="0"/>
              <a:t>(Voorbeeld: </a:t>
            </a:r>
            <a:r>
              <a:rPr lang="nl-NL" sz="1600" noProof="0" dirty="0" err="1"/>
              <a:t>SynBioSys</a:t>
            </a:r>
            <a:r>
              <a:rPr lang="nl-NL" sz="1600" noProof="0" dirty="0"/>
              <a:t>)</a:t>
            </a:r>
            <a:endParaRPr lang="nl-NL" sz="3200" noProof="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7F4C9A8-B72B-4423-B3F4-5005FB1DE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60" y="1446212"/>
            <a:ext cx="4810125" cy="233362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10A9D9C-B63F-4D3C-943B-5C51517EC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246" y="2054754"/>
            <a:ext cx="4752975" cy="51435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5295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BAA766-76BB-4871-8522-3DEB97242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dirty="0"/>
              <a:t>Belangrijkste bronnen</a:t>
            </a:r>
          </a:p>
        </p:txBody>
      </p:sp>
      <p:pic>
        <p:nvPicPr>
          <p:cNvPr id="1026" name="Picture 2" descr="https://maken.wikiwijs.nl/userfiles/ccee36c7c6cc87f5b9928e2ebe0d6688.jpg">
            <a:extLst>
              <a:ext uri="{FF2B5EF4-FFF2-40B4-BE49-F238E27FC236}">
                <a16:creationId xmlns:a16="http://schemas.microsoft.com/office/drawing/2014/main" id="{22C27B4F-AB9D-4576-B6C1-F56D6E328F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70370" y="1861573"/>
            <a:ext cx="1829125" cy="3841162"/>
          </a:xfrm>
        </p:spPr>
      </p:pic>
      <p:pic>
        <p:nvPicPr>
          <p:cNvPr id="1028" name="Picture 4" descr="https://maken.wikiwijs.nl/userfiles/a45a7764fb96c3234b4b461f45696277.jpg">
            <a:extLst>
              <a:ext uri="{FF2B5EF4-FFF2-40B4-BE49-F238E27FC236}">
                <a16:creationId xmlns:a16="http://schemas.microsoft.com/office/drawing/2014/main" id="{975EC731-FA32-4D76-A7A3-12D45199D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211" y="1859257"/>
            <a:ext cx="2667466" cy="38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F146F1C-623A-4101-BD90-CB0A913B103F}"/>
              </a:ext>
            </a:extLst>
          </p:cNvPr>
          <p:cNvSpPr txBox="1"/>
          <p:nvPr/>
        </p:nvSpPr>
        <p:spPr>
          <a:xfrm>
            <a:off x="701211" y="6219538"/>
            <a:ext cx="6204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Verder</a:t>
            </a:r>
            <a:r>
              <a:rPr lang="en-GB" dirty="0"/>
              <a:t> </a:t>
            </a:r>
            <a:r>
              <a:rPr lang="en-GB" dirty="0" err="1"/>
              <a:t>vele</a:t>
            </a:r>
            <a:r>
              <a:rPr lang="en-GB" dirty="0"/>
              <a:t> online </a:t>
            </a:r>
            <a:r>
              <a:rPr lang="en-GB" dirty="0" err="1"/>
              <a:t>bronnen</a:t>
            </a:r>
            <a:endParaRPr lang="en-GB" dirty="0"/>
          </a:p>
          <a:p>
            <a:r>
              <a:rPr lang="en-GB" dirty="0" err="1"/>
              <a:t>Uitgebreide</a:t>
            </a:r>
            <a:r>
              <a:rPr lang="en-GB" dirty="0"/>
              <a:t> </a:t>
            </a:r>
            <a:r>
              <a:rPr lang="en-GB" dirty="0" err="1"/>
              <a:t>bronnenlijst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 het </a:t>
            </a:r>
            <a:r>
              <a:rPr lang="en-GB" dirty="0" err="1"/>
              <a:t>eind</a:t>
            </a:r>
            <a:r>
              <a:rPr lang="en-GB" dirty="0"/>
              <a:t> van de </a:t>
            </a:r>
            <a:r>
              <a:rPr lang="en-GB" dirty="0" err="1"/>
              <a:t>presentatie</a:t>
            </a:r>
            <a:endParaRPr lang="nl-NL" dirty="0"/>
          </a:p>
        </p:txBody>
      </p:sp>
      <p:pic>
        <p:nvPicPr>
          <p:cNvPr id="3" name="Picture 2" descr="Afbeeldingsresultaat voor vegetatie van nederland deel 6">
            <a:extLst>
              <a:ext uri="{FF2B5EF4-FFF2-40B4-BE49-F238E27FC236}">
                <a16:creationId xmlns:a16="http://schemas.microsoft.com/office/drawing/2014/main" id="{CAC02F16-7330-4CF1-BB35-312061C02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5663" y="1861573"/>
            <a:ext cx="3013751" cy="384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50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900525-F31E-4A05-BB34-22F54F8A0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dirty="0"/>
              <a:t>Presentie (</a:t>
            </a:r>
            <a:r>
              <a:rPr lang="nl-NL" noProof="0" dirty="0" err="1"/>
              <a:t>frequency</a:t>
            </a:r>
            <a:r>
              <a:rPr lang="nl-NL" noProof="0" dirty="0"/>
              <a:t>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4A8947-47A3-42DE-BA59-27AF1D106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18" y="1586042"/>
            <a:ext cx="6997914" cy="2037691"/>
          </a:xfrm>
        </p:spPr>
        <p:txBody>
          <a:bodyPr>
            <a:normAutofit fontScale="85000" lnSpcReduction="20000"/>
          </a:bodyPr>
          <a:lstStyle/>
          <a:p>
            <a:pPr fontAlgn="t"/>
            <a:r>
              <a:rPr lang="nl-NL" noProof="0" dirty="0"/>
              <a:t>het percentage van een aantal vegetatieopnames van een bepaalde gemeenschap, waarbinnen de soort is aangetroffen</a:t>
            </a:r>
          </a:p>
          <a:p>
            <a:pPr fontAlgn="t"/>
            <a:endParaRPr lang="nl-NL" noProof="0" dirty="0"/>
          </a:p>
          <a:p>
            <a:pPr fontAlgn="t"/>
            <a:r>
              <a:rPr lang="nl-NL" noProof="0" dirty="0"/>
              <a:t>Voorbeeld: In 45 van de 56 vegetatieopnamen van de </a:t>
            </a:r>
            <a:r>
              <a:rPr lang="nl-NL" i="1" noProof="0" dirty="0">
                <a:solidFill>
                  <a:srgbClr val="0070C0"/>
                </a:solidFill>
              </a:rPr>
              <a:t>associatie van Maanvaren en Vleugeltjesbloem</a:t>
            </a:r>
            <a:r>
              <a:rPr lang="nl-NL" i="1" noProof="0" dirty="0"/>
              <a:t> </a:t>
            </a:r>
            <a:r>
              <a:rPr lang="nl-NL" noProof="0" dirty="0"/>
              <a:t>uit de klasse van de </a:t>
            </a:r>
            <a:r>
              <a:rPr lang="nl-NL" i="1" noProof="0" dirty="0" err="1">
                <a:solidFill>
                  <a:srgbClr val="0070C0"/>
                </a:solidFill>
              </a:rPr>
              <a:t>Heischrale</a:t>
            </a:r>
            <a:r>
              <a:rPr lang="nl-NL" i="1" noProof="0" dirty="0">
                <a:solidFill>
                  <a:srgbClr val="0070C0"/>
                </a:solidFill>
              </a:rPr>
              <a:t> graslanden </a:t>
            </a:r>
            <a:r>
              <a:rPr lang="nl-NL" noProof="0" dirty="0"/>
              <a:t>werd het </a:t>
            </a:r>
            <a:r>
              <a:rPr lang="nl-NL" i="1" noProof="0" dirty="0">
                <a:solidFill>
                  <a:srgbClr val="0070C0"/>
                </a:solidFill>
              </a:rPr>
              <a:t>Hondsviooltje</a:t>
            </a:r>
            <a:r>
              <a:rPr lang="nl-NL" noProof="0" dirty="0"/>
              <a:t> genoteerd.</a:t>
            </a:r>
          </a:p>
          <a:p>
            <a:pPr fontAlgn="t"/>
            <a:r>
              <a:rPr lang="nl-NL" noProof="0" dirty="0"/>
              <a:t>Presentie: 45/56  * 100 = 80%</a:t>
            </a:r>
          </a:p>
          <a:p>
            <a:endParaRPr lang="nl-NL" noProof="0" dirty="0"/>
          </a:p>
        </p:txBody>
      </p:sp>
      <p:pic>
        <p:nvPicPr>
          <p:cNvPr id="5122" name="Picture 2" descr="Verbond van de heischrale graslanden met o.a. hondsviooltje en stijve ogentroost">
            <a:hlinkClick r:id="rId3" tooltip="Door bdk, CC BY-SA 3.0"/>
            <a:extLst>
              <a:ext uri="{FF2B5EF4-FFF2-40B4-BE49-F238E27FC236}">
                <a16:creationId xmlns:a16="http://schemas.microsoft.com/office/drawing/2014/main" id="{22EC22C5-742D-4CDC-A550-1E18549B6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446" y="4089730"/>
            <a:ext cx="3783302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upload.wikimedia.org/wikipedia/commons/thumb/a/a4/Viola_canina_3.jpg/1280px-Viola_canina_3.jpg">
            <a:extLst>
              <a:ext uri="{FF2B5EF4-FFF2-40B4-BE49-F238E27FC236}">
                <a16:creationId xmlns:a16="http://schemas.microsoft.com/office/drawing/2014/main" id="{C6D14B84-F42C-457C-9E76-92E226A57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4877" y="4085567"/>
            <a:ext cx="3589678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93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2F0059-9784-47DF-A002-7DC3153FA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36" y="181769"/>
            <a:ext cx="8868417" cy="743395"/>
          </a:xfrm>
        </p:spPr>
        <p:txBody>
          <a:bodyPr>
            <a:normAutofit/>
          </a:bodyPr>
          <a:lstStyle/>
          <a:p>
            <a:r>
              <a:rPr lang="nl-NL" sz="3200" noProof="0" dirty="0"/>
              <a:t>Trouw (</a:t>
            </a:r>
            <a:r>
              <a:rPr lang="nl-NL" sz="3200" noProof="0" dirty="0" err="1"/>
              <a:t>fidelity</a:t>
            </a:r>
            <a:r>
              <a:rPr lang="nl-NL" sz="3200" noProof="0" dirty="0"/>
              <a:t>)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2827F970-B69B-4963-AA9B-6545C8AEAC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082712"/>
              </p:ext>
            </p:extLst>
          </p:nvPr>
        </p:nvGraphicFramePr>
        <p:xfrm>
          <a:off x="445256" y="1438417"/>
          <a:ext cx="9016408" cy="553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5647">
                  <a:extLst>
                    <a:ext uri="{9D8B030D-6E8A-4147-A177-3AD203B41FA5}">
                      <a16:colId xmlns:a16="http://schemas.microsoft.com/office/drawing/2014/main" val="3729566734"/>
                    </a:ext>
                  </a:extLst>
                </a:gridCol>
                <a:gridCol w="6244000">
                  <a:extLst>
                    <a:ext uri="{9D8B030D-6E8A-4147-A177-3AD203B41FA5}">
                      <a16:colId xmlns:a16="http://schemas.microsoft.com/office/drawing/2014/main" val="3659236822"/>
                    </a:ext>
                  </a:extLst>
                </a:gridCol>
                <a:gridCol w="996761">
                  <a:extLst>
                    <a:ext uri="{9D8B030D-6E8A-4147-A177-3AD203B41FA5}">
                      <a16:colId xmlns:a16="http://schemas.microsoft.com/office/drawing/2014/main" val="905387277"/>
                    </a:ext>
                  </a:extLst>
                </a:gridCol>
              </a:tblGrid>
              <a:tr h="828369">
                <a:tc>
                  <a:txBody>
                    <a:bodyPr/>
                    <a:lstStyle/>
                    <a:p>
                      <a:pPr marL="0" marR="0" lvl="0" indent="0" algn="l" defTabSz="5039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dirty="0"/>
                        <a:t>Type soort</a:t>
                      </a:r>
                      <a:endParaRPr lang="nl-NL" sz="1600" dirty="0"/>
                    </a:p>
                    <a:p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039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dirty="0"/>
                        <a:t>Omschrijving</a:t>
                      </a:r>
                      <a:endParaRPr lang="nl-NL" sz="1600" dirty="0"/>
                    </a:p>
                    <a:p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/>
                        <a:t>Trouw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graad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42897"/>
                  </a:ext>
                </a:extLst>
              </a:tr>
              <a:tr h="596391">
                <a:tc>
                  <a:txBody>
                    <a:bodyPr/>
                    <a:lstStyle/>
                    <a:p>
                      <a:pPr marL="0" marR="0" lvl="0" indent="0" algn="l" defTabSz="5039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/>
                        <a:t>Exclusieve soort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/>
                        <a:t>Soort die slechts in één plantengemeenschap voorkomt, </a:t>
                      </a:r>
                      <a:br>
                        <a:rPr lang="nl-NL" sz="1600" dirty="0"/>
                      </a:br>
                      <a:r>
                        <a:rPr lang="nl-NL" sz="1600" dirty="0"/>
                        <a:t>trouw = 100%, presentie kan laag zijn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5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188475"/>
                  </a:ext>
                </a:extLst>
              </a:tr>
              <a:tr h="468583">
                <a:tc>
                  <a:txBody>
                    <a:bodyPr/>
                    <a:lstStyle/>
                    <a:p>
                      <a:pPr fontAlgn="t"/>
                      <a:r>
                        <a:rPr lang="nl-NL" sz="1600" dirty="0"/>
                        <a:t>Kensoort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/>
                        <a:t>In één bepaalde plantengemeenschap duidelijk algemener dan in </a:t>
                      </a:r>
                      <a:r>
                        <a:rPr lang="nl-NL" sz="1600" b="1" dirty="0">
                          <a:solidFill>
                            <a:srgbClr val="0070C0"/>
                          </a:solidFill>
                        </a:rPr>
                        <a:t>alle andere </a:t>
                      </a:r>
                      <a:r>
                        <a:rPr lang="nl-NL" sz="1600" dirty="0"/>
                        <a:t>plantengemeenschappen in een bepaald gebied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4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9852523"/>
                  </a:ext>
                </a:extLst>
              </a:tr>
              <a:tr h="468583">
                <a:tc>
                  <a:txBody>
                    <a:bodyPr/>
                    <a:lstStyle/>
                    <a:p>
                      <a:pPr marL="0" marR="0" lvl="0" indent="0" algn="l" defTabSz="5039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/>
                        <a:t>Differentiërende soort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/>
                        <a:t>Soort die in één of meerdere plantengemeenschappen in een bepaald gebied veel algemener voorkomt dan in een </a:t>
                      </a:r>
                      <a:r>
                        <a:rPr lang="nl-NL" sz="1600" b="1" dirty="0">
                          <a:solidFill>
                            <a:srgbClr val="0070C0"/>
                          </a:solidFill>
                        </a:rPr>
                        <a:t>selectie</a:t>
                      </a:r>
                      <a:r>
                        <a:rPr lang="nl-NL" sz="1600" dirty="0"/>
                        <a:t> van andere plantengemeenschappen in een bepaald gebied.</a:t>
                      </a:r>
                    </a:p>
                    <a:p>
                      <a:r>
                        <a:rPr lang="en-GB" sz="1600" dirty="0" err="1"/>
                        <a:t>Presentie</a:t>
                      </a:r>
                      <a:r>
                        <a:rPr lang="en-GB" sz="1600" dirty="0"/>
                        <a:t>&gt;60% </a:t>
                      </a:r>
                      <a:r>
                        <a:rPr lang="en-GB" sz="1600" dirty="0" err="1"/>
                        <a:t>voor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associaties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4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971657"/>
                  </a:ext>
                </a:extLst>
              </a:tr>
              <a:tr h="468583">
                <a:tc>
                  <a:txBody>
                    <a:bodyPr/>
                    <a:lstStyle/>
                    <a:p>
                      <a:pPr marL="0" marR="0" lvl="0" indent="0" algn="l" defTabSz="5039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/>
                        <a:t>Preferente soort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/>
                        <a:t>Soort waarvan de abundantie in een bepaalde plantengemeenschap opvallend groter is dan in alle andere plantengemeenschappen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3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2254461"/>
                  </a:ext>
                </a:extLst>
              </a:tr>
              <a:tr h="468583">
                <a:tc>
                  <a:txBody>
                    <a:bodyPr/>
                    <a:lstStyle/>
                    <a:p>
                      <a:pPr marL="0" marR="0" lvl="0" indent="0" algn="l" defTabSz="5039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/>
                        <a:t>Constante soort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/>
                        <a:t>Soort die in het merendeel van alle vegetatieopnames van een bepaalde plantengemeenschap voorkomt, presentie &gt; 60%, maar differentieert niet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018830"/>
                  </a:ext>
                </a:extLst>
              </a:tr>
              <a:tr h="468583">
                <a:tc>
                  <a:txBody>
                    <a:bodyPr/>
                    <a:lstStyle/>
                    <a:p>
                      <a:pPr marL="0" marR="0" lvl="0" indent="0" algn="l" defTabSz="5039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/>
                        <a:t>Begeleidende soort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/>
                        <a:t>Soorten die ook in een bepaald plantengemeenschap kunnen voorkomen, maar niet erg abundant zijn</a:t>
                      </a:r>
                    </a:p>
                    <a:p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262715"/>
                  </a:ext>
                </a:extLst>
              </a:tr>
            </a:tbl>
          </a:graphicData>
        </a:graphic>
      </p:graphicFrame>
      <p:sp>
        <p:nvSpPr>
          <p:cNvPr id="6" name="Tekstballon: rechthoek met afgeronde hoeken 5">
            <a:extLst>
              <a:ext uri="{FF2B5EF4-FFF2-40B4-BE49-F238E27FC236}">
                <a16:creationId xmlns:a16="http://schemas.microsoft.com/office/drawing/2014/main" id="{E0A944EF-4522-440A-9BFA-879A09793BD1}"/>
              </a:ext>
            </a:extLst>
          </p:cNvPr>
          <p:cNvSpPr/>
          <p:nvPr/>
        </p:nvSpPr>
        <p:spPr>
          <a:xfrm>
            <a:off x="910199" y="1228145"/>
            <a:ext cx="1322822" cy="844092"/>
          </a:xfrm>
          <a:prstGeom prst="wedgeRoundRectCallout">
            <a:avLst>
              <a:gd name="adj1" fmla="val 9092"/>
              <a:gd name="adj2" fmla="val 8598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err="1">
                <a:solidFill>
                  <a:srgbClr val="FF0000"/>
                </a:solidFill>
              </a:rPr>
              <a:t>Voor</a:t>
            </a:r>
            <a:r>
              <a:rPr lang="en-GB" sz="1100" b="1" dirty="0">
                <a:solidFill>
                  <a:srgbClr val="FF0000"/>
                </a:solidFill>
              </a:rPr>
              <a:t> </a:t>
            </a:r>
            <a:r>
              <a:rPr lang="en-GB" sz="1100" b="1" dirty="0" err="1">
                <a:solidFill>
                  <a:srgbClr val="FF0000"/>
                </a:solidFill>
              </a:rPr>
              <a:t>soort</a:t>
            </a:r>
            <a:r>
              <a:rPr lang="en-GB" sz="1100" b="1" dirty="0">
                <a:solidFill>
                  <a:srgbClr val="FF0000"/>
                </a:solidFill>
              </a:rPr>
              <a:t> mag men </a:t>
            </a:r>
            <a:r>
              <a:rPr lang="en-GB" sz="1100" b="1" dirty="0" err="1">
                <a:solidFill>
                  <a:srgbClr val="FF0000"/>
                </a:solidFill>
              </a:rPr>
              <a:t>ook</a:t>
            </a:r>
            <a:r>
              <a:rPr lang="en-GB" sz="1100" b="1" dirty="0">
                <a:solidFill>
                  <a:srgbClr val="FF0000"/>
                </a:solidFill>
              </a:rPr>
              <a:t> ’taxon’ </a:t>
            </a:r>
            <a:r>
              <a:rPr lang="en-GB" sz="1100" b="1" dirty="0" err="1">
                <a:solidFill>
                  <a:srgbClr val="FF0000"/>
                </a:solidFill>
              </a:rPr>
              <a:t>lezen</a:t>
            </a:r>
            <a:endParaRPr lang="nl-NL" sz="1100" b="1" dirty="0">
              <a:solidFill>
                <a:srgbClr val="FF0000"/>
              </a:solidFill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8E31F032-C54B-46C3-BFB8-0F6E9719E0F7}"/>
              </a:ext>
            </a:extLst>
          </p:cNvPr>
          <p:cNvSpPr/>
          <p:nvPr/>
        </p:nvSpPr>
        <p:spPr>
          <a:xfrm>
            <a:off x="445257" y="6133885"/>
            <a:ext cx="9016408" cy="844092"/>
          </a:xfrm>
          <a:prstGeom prst="rect">
            <a:avLst/>
          </a:prstGeom>
          <a:solidFill>
            <a:srgbClr val="FDFE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6D631B2-B7F8-4BCE-A98F-ED98CD99D1B9}"/>
              </a:ext>
            </a:extLst>
          </p:cNvPr>
          <p:cNvSpPr/>
          <p:nvPr/>
        </p:nvSpPr>
        <p:spPr>
          <a:xfrm>
            <a:off x="445256" y="5305778"/>
            <a:ext cx="9016408" cy="828107"/>
          </a:xfrm>
          <a:prstGeom prst="rect">
            <a:avLst/>
          </a:prstGeom>
          <a:solidFill>
            <a:srgbClr val="FDFE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BE65961-446B-4FF1-BC1B-C0C66FD29D1E}"/>
              </a:ext>
            </a:extLst>
          </p:cNvPr>
          <p:cNvSpPr/>
          <p:nvPr/>
        </p:nvSpPr>
        <p:spPr>
          <a:xfrm>
            <a:off x="445255" y="4461687"/>
            <a:ext cx="9016408" cy="844091"/>
          </a:xfrm>
          <a:prstGeom prst="rect">
            <a:avLst/>
          </a:prstGeom>
          <a:solidFill>
            <a:srgbClr val="FDFE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691D2DF-01E7-4880-9652-BC7753CC09E5}"/>
              </a:ext>
            </a:extLst>
          </p:cNvPr>
          <p:cNvSpPr/>
          <p:nvPr/>
        </p:nvSpPr>
        <p:spPr>
          <a:xfrm>
            <a:off x="445255" y="3441455"/>
            <a:ext cx="9016408" cy="1028223"/>
          </a:xfrm>
          <a:prstGeom prst="rect">
            <a:avLst/>
          </a:prstGeom>
          <a:solidFill>
            <a:srgbClr val="FDFE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922DED1-2693-4060-AE89-80E6303AFD10}"/>
              </a:ext>
            </a:extLst>
          </p:cNvPr>
          <p:cNvSpPr/>
          <p:nvPr/>
        </p:nvSpPr>
        <p:spPr>
          <a:xfrm>
            <a:off x="445255" y="2912218"/>
            <a:ext cx="9016408" cy="521246"/>
          </a:xfrm>
          <a:prstGeom prst="rect">
            <a:avLst/>
          </a:prstGeom>
          <a:solidFill>
            <a:srgbClr val="FDFE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ballon: rechthoek met afgeronde hoeken 4">
            <a:extLst>
              <a:ext uri="{FF2B5EF4-FFF2-40B4-BE49-F238E27FC236}">
                <a16:creationId xmlns:a16="http://schemas.microsoft.com/office/drawing/2014/main" id="{D36BCEE5-C1D0-4FA4-9613-EF6A07928E65}"/>
              </a:ext>
            </a:extLst>
          </p:cNvPr>
          <p:cNvSpPr/>
          <p:nvPr/>
        </p:nvSpPr>
        <p:spPr>
          <a:xfrm>
            <a:off x="7477431" y="2674763"/>
            <a:ext cx="1322822" cy="844092"/>
          </a:xfrm>
          <a:prstGeom prst="wedgeRoundRectCallout">
            <a:avLst>
              <a:gd name="adj1" fmla="val -32401"/>
              <a:gd name="adj2" fmla="val 7849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err="1">
                <a:solidFill>
                  <a:srgbClr val="FF0000"/>
                </a:solidFill>
              </a:rPr>
              <a:t>Een</a:t>
            </a:r>
            <a:r>
              <a:rPr lang="en-GB" sz="1100" b="1" dirty="0">
                <a:solidFill>
                  <a:srgbClr val="FF0000"/>
                </a:solidFill>
              </a:rPr>
              <a:t> </a:t>
            </a:r>
            <a:r>
              <a:rPr lang="en-GB" sz="1100" b="1" dirty="0" err="1">
                <a:solidFill>
                  <a:srgbClr val="FF0000"/>
                </a:solidFill>
              </a:rPr>
              <a:t>kensoort</a:t>
            </a:r>
            <a:r>
              <a:rPr lang="en-GB" sz="1100" b="1" dirty="0">
                <a:solidFill>
                  <a:srgbClr val="FF0000"/>
                </a:solidFill>
              </a:rPr>
              <a:t> is </a:t>
            </a:r>
            <a:r>
              <a:rPr lang="en-GB" sz="1100" b="1" dirty="0" err="1">
                <a:solidFill>
                  <a:srgbClr val="FF0000"/>
                </a:solidFill>
              </a:rPr>
              <a:t>een</a:t>
            </a:r>
            <a:r>
              <a:rPr lang="en-GB" sz="1100" b="1" dirty="0">
                <a:solidFill>
                  <a:srgbClr val="FF0000"/>
                </a:solidFill>
              </a:rPr>
              <a:t> </a:t>
            </a:r>
            <a:r>
              <a:rPr lang="en-GB" sz="1100" b="1" dirty="0" err="1">
                <a:solidFill>
                  <a:srgbClr val="FF0000"/>
                </a:solidFill>
              </a:rPr>
              <a:t>bijzonder</a:t>
            </a:r>
            <a:r>
              <a:rPr lang="en-GB" sz="1100" b="1" dirty="0">
                <a:solidFill>
                  <a:srgbClr val="FF0000"/>
                </a:solidFill>
              </a:rPr>
              <a:t> </a:t>
            </a:r>
            <a:r>
              <a:rPr lang="en-GB" sz="1100" b="1" dirty="0" err="1">
                <a:solidFill>
                  <a:srgbClr val="FF0000"/>
                </a:solidFill>
              </a:rPr>
              <a:t>geval</a:t>
            </a:r>
            <a:r>
              <a:rPr lang="en-GB" sz="1100" b="1" dirty="0">
                <a:solidFill>
                  <a:srgbClr val="FF0000"/>
                </a:solidFill>
              </a:rPr>
              <a:t> van </a:t>
            </a:r>
            <a:r>
              <a:rPr lang="en-GB" sz="1100" b="1" dirty="0" err="1">
                <a:solidFill>
                  <a:srgbClr val="FF0000"/>
                </a:solidFill>
              </a:rPr>
              <a:t>een</a:t>
            </a:r>
            <a:r>
              <a:rPr lang="en-GB" sz="1100" b="1" dirty="0">
                <a:solidFill>
                  <a:srgbClr val="FF0000"/>
                </a:solidFill>
              </a:rPr>
              <a:t> </a:t>
            </a:r>
            <a:r>
              <a:rPr lang="en-GB" sz="1100" b="1" dirty="0" err="1">
                <a:solidFill>
                  <a:srgbClr val="FF0000"/>
                </a:solidFill>
              </a:rPr>
              <a:t>differtiërende</a:t>
            </a:r>
            <a:r>
              <a:rPr lang="en-GB" sz="1100" b="1" dirty="0">
                <a:solidFill>
                  <a:srgbClr val="FF0000"/>
                </a:solidFill>
              </a:rPr>
              <a:t> </a:t>
            </a:r>
            <a:r>
              <a:rPr lang="en-GB" sz="1100" b="1" dirty="0" err="1">
                <a:solidFill>
                  <a:srgbClr val="FF0000"/>
                </a:solidFill>
              </a:rPr>
              <a:t>soort</a:t>
            </a:r>
            <a:r>
              <a:rPr lang="en-GB" sz="1100" b="1" dirty="0">
                <a:solidFill>
                  <a:srgbClr val="FF0000"/>
                </a:solidFill>
              </a:rPr>
              <a:t>!</a:t>
            </a:r>
            <a:endParaRPr lang="nl-NL" sz="1100" b="1" dirty="0">
              <a:solidFill>
                <a:srgbClr val="FF0000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C039CF6-1C49-4407-9ACD-F5EA97672403}"/>
              </a:ext>
            </a:extLst>
          </p:cNvPr>
          <p:cNvSpPr txBox="1"/>
          <p:nvPr/>
        </p:nvSpPr>
        <p:spPr>
          <a:xfrm>
            <a:off x="359636" y="835383"/>
            <a:ext cx="9720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De concentratie van het aantal waarnemingen van een soort in een bepaalde gemeenschap.</a:t>
            </a:r>
          </a:p>
        </p:txBody>
      </p:sp>
      <p:sp>
        <p:nvSpPr>
          <p:cNvPr id="12" name="Tekstballon: rechthoek met afgeronde hoeken 11">
            <a:extLst>
              <a:ext uri="{FF2B5EF4-FFF2-40B4-BE49-F238E27FC236}">
                <a16:creationId xmlns:a16="http://schemas.microsoft.com/office/drawing/2014/main" id="{948A677A-288E-4A09-92C9-D5E429A56D4A}"/>
              </a:ext>
            </a:extLst>
          </p:cNvPr>
          <p:cNvSpPr/>
          <p:nvPr/>
        </p:nvSpPr>
        <p:spPr>
          <a:xfrm>
            <a:off x="6387794" y="2241264"/>
            <a:ext cx="1179482" cy="645273"/>
          </a:xfrm>
          <a:prstGeom prst="wedgeRoundRectCallout">
            <a:avLst>
              <a:gd name="adj1" fmla="val 9092"/>
              <a:gd name="adj2" fmla="val 8598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err="1">
                <a:solidFill>
                  <a:srgbClr val="FF0000"/>
                </a:solidFill>
              </a:rPr>
              <a:t>Regionale</a:t>
            </a:r>
            <a:r>
              <a:rPr lang="en-GB" sz="1100" b="1" dirty="0">
                <a:solidFill>
                  <a:srgbClr val="FF0000"/>
                </a:solidFill>
              </a:rPr>
              <a:t> </a:t>
            </a:r>
            <a:r>
              <a:rPr lang="en-GB" sz="1100" b="1" dirty="0" err="1">
                <a:solidFill>
                  <a:srgbClr val="FF0000"/>
                </a:solidFill>
              </a:rPr>
              <a:t>typologie</a:t>
            </a:r>
            <a:endParaRPr lang="nl-NL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0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5" grpId="0" animBg="1"/>
      <p:bldP spid="5" grpId="1" animBg="1"/>
      <p:bldP spid="12" grpId="0" animBg="1"/>
      <p:bldP spid="1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21FC-A39C-44FE-B575-3A5626D0F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83" y="168430"/>
            <a:ext cx="9746042" cy="654825"/>
          </a:xfrm>
        </p:spPr>
        <p:txBody>
          <a:bodyPr>
            <a:noAutofit/>
          </a:bodyPr>
          <a:lstStyle/>
          <a:p>
            <a:r>
              <a:rPr lang="nl-NL" sz="2800" noProof="0" dirty="0"/>
              <a:t>Kalkgraslanden: kensoorten </a:t>
            </a:r>
            <a:r>
              <a:rPr lang="nl-NL" sz="2800" noProof="0" dirty="0" err="1"/>
              <a:t>kruidlaag</a:t>
            </a:r>
            <a:r>
              <a:rPr lang="nl-NL" sz="2800" noProof="0" dirty="0"/>
              <a:t> NL (trouwgraad = 4)</a:t>
            </a:r>
          </a:p>
        </p:txBody>
      </p:sp>
      <p:graphicFrame>
        <p:nvGraphicFramePr>
          <p:cNvPr id="18" name="Tijdelijke aanduiding voor inhoud 17">
            <a:extLst>
              <a:ext uri="{FF2B5EF4-FFF2-40B4-BE49-F238E27FC236}">
                <a16:creationId xmlns:a16="http://schemas.microsoft.com/office/drawing/2014/main" id="{6F257DA8-24CC-4894-9A50-B457C17099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283145"/>
              </p:ext>
            </p:extLst>
          </p:nvPr>
        </p:nvGraphicFramePr>
        <p:xfrm>
          <a:off x="1870262" y="870525"/>
          <a:ext cx="3742306" cy="2029620"/>
        </p:xfrm>
        <a:graphic>
          <a:graphicData uri="http://schemas.openxmlformats.org/drawingml/2006/table">
            <a:tbl>
              <a:tblPr/>
              <a:tblGrid>
                <a:gridCol w="1228855">
                  <a:extLst>
                    <a:ext uri="{9D8B030D-6E8A-4147-A177-3AD203B41FA5}">
                      <a16:colId xmlns:a16="http://schemas.microsoft.com/office/drawing/2014/main" val="994135794"/>
                    </a:ext>
                  </a:extLst>
                </a:gridCol>
                <a:gridCol w="1688516">
                  <a:extLst>
                    <a:ext uri="{9D8B030D-6E8A-4147-A177-3AD203B41FA5}">
                      <a16:colId xmlns:a16="http://schemas.microsoft.com/office/drawing/2014/main" val="79791154"/>
                    </a:ext>
                  </a:extLst>
                </a:gridCol>
                <a:gridCol w="824935">
                  <a:extLst>
                    <a:ext uri="{9D8B030D-6E8A-4147-A177-3AD203B41FA5}">
                      <a16:colId xmlns:a16="http://schemas.microsoft.com/office/drawing/2014/main" val="2806797957"/>
                    </a:ext>
                  </a:extLst>
                </a:gridCol>
              </a:tblGrid>
              <a:tr h="240127">
                <a:tc>
                  <a:txBody>
                    <a:bodyPr/>
                    <a:lstStyle/>
                    <a:p>
                      <a:pPr algn="ctr"/>
                      <a:r>
                        <a:rPr lang="nl-NL" sz="1100" u="none" dirty="0">
                          <a:solidFill>
                            <a:schemeClr val="bg1"/>
                          </a:solidFill>
                          <a:effectLst/>
                        </a:rPr>
                        <a:t>Nederlandse naam</a:t>
                      </a: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100" dirty="0">
                          <a:solidFill>
                            <a:schemeClr val="bg1"/>
                          </a:solidFill>
                          <a:effectLst/>
                        </a:rPr>
                        <a:t>Wetenschappelijke naam</a:t>
                      </a: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Presentie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22723"/>
                  </a:ext>
                </a:extLst>
              </a:tr>
              <a:tr h="240127">
                <a:tc>
                  <a:txBody>
                    <a:bodyPr/>
                    <a:lstStyle/>
                    <a:p>
                      <a:r>
                        <a:rPr lang="nl-NL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Grote centaurie</a:t>
                      </a:r>
                      <a:endParaRPr lang="nl-NL" sz="1100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100" i="1" dirty="0">
                          <a:solidFill>
                            <a:schemeClr val="bg1"/>
                          </a:solidFill>
                          <a:effectLst/>
                        </a:rPr>
                        <a:t>Centaurea </a:t>
                      </a:r>
                      <a:r>
                        <a:rPr lang="nl-NL" sz="1100" i="1" dirty="0" err="1">
                          <a:solidFill>
                            <a:schemeClr val="bg1"/>
                          </a:solidFill>
                          <a:effectLst/>
                        </a:rPr>
                        <a:t>scabiosa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100" dirty="0">
                          <a:solidFill>
                            <a:schemeClr val="bg1"/>
                          </a:solidFill>
                          <a:effectLst/>
                        </a:rPr>
                        <a:t>&gt; 80%</a:t>
                      </a: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310432"/>
                  </a:ext>
                </a:extLst>
              </a:tr>
              <a:tr h="326291">
                <a:tc>
                  <a:txBody>
                    <a:bodyPr/>
                    <a:lstStyle/>
                    <a:p>
                      <a:r>
                        <a:rPr lang="nl-NL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Duifkruid</a:t>
                      </a:r>
                      <a:endParaRPr lang="nl-NL" sz="1100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100" i="1" dirty="0" err="1">
                          <a:solidFill>
                            <a:schemeClr val="bg1"/>
                          </a:solidFill>
                          <a:effectLst/>
                        </a:rPr>
                        <a:t>Scabiosa</a:t>
                      </a:r>
                      <a:r>
                        <a:rPr lang="nl-NL" sz="1100" i="1" dirty="0">
                          <a:solidFill>
                            <a:schemeClr val="bg1"/>
                          </a:solidFill>
                          <a:effectLst/>
                        </a:rPr>
                        <a:t> columbaria</a:t>
                      </a: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100" dirty="0">
                          <a:solidFill>
                            <a:schemeClr val="bg1"/>
                          </a:solidFill>
                          <a:effectLst/>
                        </a:rPr>
                        <a:t>&gt; 70%</a:t>
                      </a: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289425"/>
                  </a:ext>
                </a:extLst>
              </a:tr>
              <a:tr h="312840">
                <a:tc>
                  <a:txBody>
                    <a:bodyPr/>
                    <a:lstStyle/>
                    <a:p>
                      <a:r>
                        <a:rPr lang="nl-NL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Zachte haver</a:t>
                      </a:r>
                      <a:endParaRPr lang="nl-NL" sz="1100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100" i="1" dirty="0" err="1">
                          <a:solidFill>
                            <a:schemeClr val="bg1"/>
                          </a:solidFill>
                          <a:effectLst/>
                        </a:rPr>
                        <a:t>Helictotrichon</a:t>
                      </a:r>
                      <a:r>
                        <a:rPr lang="nl-NL" sz="1100" i="1" dirty="0">
                          <a:solidFill>
                            <a:schemeClr val="bg1"/>
                          </a:solidFill>
                          <a:effectLst/>
                        </a:rPr>
                        <a:t> pubescens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100" dirty="0">
                          <a:solidFill>
                            <a:schemeClr val="bg1"/>
                          </a:solidFill>
                          <a:effectLst/>
                        </a:rPr>
                        <a:t>&gt; 70%</a:t>
                      </a: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036036"/>
                  </a:ext>
                </a:extLst>
              </a:tr>
              <a:tr h="240127">
                <a:tc>
                  <a:txBody>
                    <a:bodyPr/>
                    <a:lstStyle/>
                    <a:p>
                      <a:r>
                        <a:rPr lang="nl-NL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Breed fakkelgras</a:t>
                      </a:r>
                      <a:endParaRPr lang="nl-NL" sz="1100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100" i="1" dirty="0" err="1">
                          <a:solidFill>
                            <a:schemeClr val="bg1"/>
                          </a:solidFill>
                          <a:effectLst/>
                        </a:rPr>
                        <a:t>Koeleria</a:t>
                      </a:r>
                      <a:r>
                        <a:rPr lang="nl-NL" sz="1100" i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1100" i="1" dirty="0" err="1">
                          <a:solidFill>
                            <a:schemeClr val="bg1"/>
                          </a:solidFill>
                          <a:effectLst/>
                        </a:rPr>
                        <a:t>pyramidata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100" dirty="0">
                          <a:solidFill>
                            <a:schemeClr val="bg1"/>
                          </a:solidFill>
                          <a:effectLst/>
                        </a:rPr>
                        <a:t>&gt; 10%</a:t>
                      </a: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706079"/>
                  </a:ext>
                </a:extLst>
              </a:tr>
              <a:tr h="312840">
                <a:tc>
                  <a:txBody>
                    <a:bodyPr/>
                    <a:lstStyle/>
                    <a:p>
                      <a:r>
                        <a:rPr lang="nl-NL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Geel zonneroosje</a:t>
                      </a:r>
                      <a:endParaRPr lang="nl-NL" sz="1100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100" i="1" dirty="0" err="1">
                          <a:solidFill>
                            <a:schemeClr val="bg1"/>
                          </a:solidFill>
                          <a:effectLst/>
                        </a:rPr>
                        <a:t>Helianthemum</a:t>
                      </a:r>
                      <a:r>
                        <a:rPr lang="nl-NL" sz="1100" i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1100" i="1" dirty="0" err="1">
                          <a:solidFill>
                            <a:schemeClr val="bg1"/>
                          </a:solidFill>
                          <a:effectLst/>
                        </a:rPr>
                        <a:t>nummularium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100" dirty="0">
                          <a:solidFill>
                            <a:schemeClr val="bg1"/>
                          </a:solidFill>
                          <a:effectLst/>
                        </a:rPr>
                        <a:t>&lt; 10%</a:t>
                      </a: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056088"/>
                  </a:ext>
                </a:extLst>
              </a:tr>
              <a:tr h="312840">
                <a:tc>
                  <a:txBody>
                    <a:bodyPr/>
                    <a:lstStyle/>
                    <a:p>
                      <a:r>
                        <a:rPr lang="nl-NL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Echte gamander</a:t>
                      </a:r>
                      <a:endParaRPr lang="nl-NL" sz="1100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100" i="1" dirty="0">
                          <a:solidFill>
                            <a:schemeClr val="bg1"/>
                          </a:solidFill>
                          <a:effectLst/>
                        </a:rPr>
                        <a:t>Teucrium </a:t>
                      </a:r>
                      <a:r>
                        <a:rPr lang="nl-NL" sz="1100" i="1" dirty="0" err="1">
                          <a:solidFill>
                            <a:schemeClr val="bg1"/>
                          </a:solidFill>
                          <a:effectLst/>
                        </a:rPr>
                        <a:t>chamaedrys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100" dirty="0">
                          <a:solidFill>
                            <a:schemeClr val="bg1"/>
                          </a:solidFill>
                          <a:effectLst/>
                        </a:rPr>
                        <a:t>&lt; 10%</a:t>
                      </a: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722954"/>
                  </a:ext>
                </a:extLst>
              </a:tr>
            </a:tbl>
          </a:graphicData>
        </a:graphic>
      </p:graphicFrame>
      <p:sp>
        <p:nvSpPr>
          <p:cNvPr id="19" name="Rectangle 9">
            <a:extLst>
              <a:ext uri="{FF2B5EF4-FFF2-40B4-BE49-F238E27FC236}">
                <a16:creationId xmlns:a16="http://schemas.microsoft.com/office/drawing/2014/main" id="{B5E7AAD4-59C6-48FF-AF75-6FFD47B8B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85401" y="-487803"/>
            <a:ext cx="251829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l-NL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4" name="Tijdelijke aanduiding voor inhoud 17">
            <a:extLst>
              <a:ext uri="{FF2B5EF4-FFF2-40B4-BE49-F238E27FC236}">
                <a16:creationId xmlns:a16="http://schemas.microsoft.com/office/drawing/2014/main" id="{36EF0400-6F03-4228-9406-B5798AE90A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1459001"/>
              </p:ext>
            </p:extLst>
          </p:nvPr>
        </p:nvGraphicFramePr>
        <p:xfrm>
          <a:off x="1870262" y="3173762"/>
          <a:ext cx="3742306" cy="1535915"/>
        </p:xfrm>
        <a:graphic>
          <a:graphicData uri="http://schemas.openxmlformats.org/drawingml/2006/table">
            <a:tbl>
              <a:tblPr/>
              <a:tblGrid>
                <a:gridCol w="1208990">
                  <a:extLst>
                    <a:ext uri="{9D8B030D-6E8A-4147-A177-3AD203B41FA5}">
                      <a16:colId xmlns:a16="http://schemas.microsoft.com/office/drawing/2014/main" val="994135794"/>
                    </a:ext>
                  </a:extLst>
                </a:gridCol>
                <a:gridCol w="1719705">
                  <a:extLst>
                    <a:ext uri="{9D8B030D-6E8A-4147-A177-3AD203B41FA5}">
                      <a16:colId xmlns:a16="http://schemas.microsoft.com/office/drawing/2014/main" val="79791154"/>
                    </a:ext>
                  </a:extLst>
                </a:gridCol>
                <a:gridCol w="813611">
                  <a:extLst>
                    <a:ext uri="{9D8B030D-6E8A-4147-A177-3AD203B41FA5}">
                      <a16:colId xmlns:a16="http://schemas.microsoft.com/office/drawing/2014/main" val="2806797957"/>
                    </a:ext>
                  </a:extLst>
                </a:gridCol>
              </a:tblGrid>
              <a:tr h="240127">
                <a:tc>
                  <a:txBody>
                    <a:bodyPr/>
                    <a:lstStyle/>
                    <a:p>
                      <a:pPr algn="ctr"/>
                      <a:r>
                        <a:rPr lang="nl-NL" sz="1100" dirty="0">
                          <a:solidFill>
                            <a:schemeClr val="bg1"/>
                          </a:solidFill>
                          <a:effectLst/>
                        </a:rPr>
                        <a:t>Nederlandse naam</a:t>
                      </a: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100" dirty="0">
                          <a:solidFill>
                            <a:schemeClr val="bg1"/>
                          </a:solidFill>
                          <a:effectLst/>
                        </a:rPr>
                        <a:t>Wetenschappelijke naam</a:t>
                      </a: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Presentie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22723"/>
                  </a:ext>
                </a:extLst>
              </a:tr>
              <a:tr h="312840">
                <a:tc>
                  <a:txBody>
                    <a:bodyPr/>
                    <a:lstStyle/>
                    <a:p>
                      <a:r>
                        <a:rPr lang="nl-NL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Gevinde kortsteel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100" i="1" dirty="0" err="1">
                          <a:solidFill>
                            <a:schemeClr val="bg1"/>
                          </a:solidFill>
                          <a:effectLst/>
                        </a:rPr>
                        <a:t>Brachypodium</a:t>
                      </a:r>
                      <a:r>
                        <a:rPr lang="nl-NL" sz="1100" i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1100" i="1" dirty="0" err="1">
                          <a:solidFill>
                            <a:schemeClr val="bg1"/>
                          </a:solidFill>
                          <a:effectLst/>
                        </a:rPr>
                        <a:t>pinnatum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100" dirty="0">
                          <a:solidFill>
                            <a:schemeClr val="bg1"/>
                          </a:solidFill>
                          <a:effectLst/>
                        </a:rPr>
                        <a:t>&gt; 90%</a:t>
                      </a: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382923"/>
                  </a:ext>
                </a:extLst>
              </a:tr>
              <a:tr h="312840">
                <a:tc>
                  <a:txBody>
                    <a:bodyPr/>
                    <a:lstStyle/>
                    <a:p>
                      <a:r>
                        <a:rPr lang="nl-NL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Beemdhaver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100" i="1" dirty="0" err="1">
                          <a:solidFill>
                            <a:schemeClr val="bg1"/>
                          </a:solidFill>
                          <a:effectLst/>
                        </a:rPr>
                        <a:t>Helictotrichon</a:t>
                      </a:r>
                      <a:r>
                        <a:rPr lang="nl-NL" sz="1100" i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1100" i="1" dirty="0" err="1">
                          <a:solidFill>
                            <a:schemeClr val="bg1"/>
                          </a:solidFill>
                          <a:effectLst/>
                        </a:rPr>
                        <a:t>pratense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100" dirty="0">
                          <a:solidFill>
                            <a:schemeClr val="bg1"/>
                          </a:solidFill>
                          <a:effectLst/>
                        </a:rPr>
                        <a:t>&gt; 30%</a:t>
                      </a: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547703"/>
                  </a:ext>
                </a:extLst>
              </a:tr>
              <a:tr h="240127">
                <a:tc>
                  <a:txBody>
                    <a:bodyPr/>
                    <a:lstStyle/>
                    <a:p>
                      <a:r>
                        <a:rPr lang="nl-NL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Kuifvleugeltjes</a:t>
                      </a:r>
                      <a:br>
                        <a:rPr lang="nl-NL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nl-NL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bloem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100" i="1" dirty="0">
                          <a:solidFill>
                            <a:schemeClr val="bg1"/>
                          </a:solidFill>
                          <a:effectLst/>
                        </a:rPr>
                        <a:t>Polygala </a:t>
                      </a:r>
                      <a:r>
                        <a:rPr lang="nl-NL" sz="1100" i="1" dirty="0" err="1">
                          <a:solidFill>
                            <a:schemeClr val="bg1"/>
                          </a:solidFill>
                          <a:effectLst/>
                        </a:rPr>
                        <a:t>comosa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100" dirty="0">
                          <a:solidFill>
                            <a:schemeClr val="bg1"/>
                          </a:solidFill>
                          <a:effectLst/>
                        </a:rPr>
                        <a:t>&gt; 20%</a:t>
                      </a: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735688"/>
                  </a:ext>
                </a:extLst>
              </a:tr>
              <a:tr h="312840">
                <a:tc>
                  <a:txBody>
                    <a:bodyPr/>
                    <a:lstStyle/>
                    <a:p>
                      <a:r>
                        <a:rPr lang="nl-NL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Esparcette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100" i="1" dirty="0" err="1">
                          <a:solidFill>
                            <a:schemeClr val="bg1"/>
                          </a:solidFill>
                          <a:effectLst/>
                        </a:rPr>
                        <a:t>Onobrychis</a:t>
                      </a:r>
                      <a:r>
                        <a:rPr lang="nl-NL" sz="1100" i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1100" i="1" dirty="0" err="1">
                          <a:solidFill>
                            <a:schemeClr val="bg1"/>
                          </a:solidFill>
                          <a:effectLst/>
                        </a:rPr>
                        <a:t>viciifolia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100" dirty="0">
                          <a:solidFill>
                            <a:schemeClr val="bg1"/>
                          </a:solidFill>
                          <a:effectLst/>
                        </a:rPr>
                        <a:t>&lt; 10%</a:t>
                      </a: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072864"/>
                  </a:ext>
                </a:extLst>
              </a:tr>
            </a:tbl>
          </a:graphicData>
        </a:graphic>
      </p:graphicFrame>
      <p:graphicFrame>
        <p:nvGraphicFramePr>
          <p:cNvPr id="25" name="Tijdelijke aanduiding voor inhoud 17">
            <a:extLst>
              <a:ext uri="{FF2B5EF4-FFF2-40B4-BE49-F238E27FC236}">
                <a16:creationId xmlns:a16="http://schemas.microsoft.com/office/drawing/2014/main" id="{98B52FA8-7A7F-46AD-8D60-2238DFF8B1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0091703"/>
              </p:ext>
            </p:extLst>
          </p:nvPr>
        </p:nvGraphicFramePr>
        <p:xfrm>
          <a:off x="1870262" y="5013090"/>
          <a:ext cx="3699412" cy="1539997"/>
        </p:xfrm>
        <a:graphic>
          <a:graphicData uri="http://schemas.openxmlformats.org/drawingml/2006/table">
            <a:tbl>
              <a:tblPr/>
              <a:tblGrid>
                <a:gridCol w="1203251">
                  <a:extLst>
                    <a:ext uri="{9D8B030D-6E8A-4147-A177-3AD203B41FA5}">
                      <a16:colId xmlns:a16="http://schemas.microsoft.com/office/drawing/2014/main" val="994135794"/>
                    </a:ext>
                  </a:extLst>
                </a:gridCol>
                <a:gridCol w="1734945">
                  <a:extLst>
                    <a:ext uri="{9D8B030D-6E8A-4147-A177-3AD203B41FA5}">
                      <a16:colId xmlns:a16="http://schemas.microsoft.com/office/drawing/2014/main" val="79791154"/>
                    </a:ext>
                  </a:extLst>
                </a:gridCol>
                <a:gridCol w="761216">
                  <a:extLst>
                    <a:ext uri="{9D8B030D-6E8A-4147-A177-3AD203B41FA5}">
                      <a16:colId xmlns:a16="http://schemas.microsoft.com/office/drawing/2014/main" val="2806797957"/>
                    </a:ext>
                  </a:extLst>
                </a:gridCol>
              </a:tblGrid>
              <a:tr h="319478">
                <a:tc>
                  <a:txBody>
                    <a:bodyPr/>
                    <a:lstStyle/>
                    <a:p>
                      <a:pPr algn="ctr"/>
                      <a:r>
                        <a:rPr lang="nl-NL" sz="1100" dirty="0">
                          <a:solidFill>
                            <a:schemeClr val="bg1"/>
                          </a:solidFill>
                          <a:effectLst/>
                        </a:rPr>
                        <a:t>Nederlandse naam</a:t>
                      </a: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100" dirty="0">
                          <a:solidFill>
                            <a:schemeClr val="bg1"/>
                          </a:solidFill>
                          <a:effectLst/>
                        </a:rPr>
                        <a:t>Wetenschappelijke naam</a:t>
                      </a: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Presentie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22723"/>
                  </a:ext>
                </a:extLst>
              </a:tr>
              <a:tr h="319478">
                <a:tc>
                  <a:txBody>
                    <a:bodyPr/>
                    <a:lstStyle/>
                    <a:p>
                      <a:r>
                        <a:rPr lang="nl-NL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Duitse gentiaan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100" i="1" dirty="0" err="1">
                          <a:solidFill>
                            <a:schemeClr val="bg1"/>
                          </a:solidFill>
                          <a:effectLst/>
                        </a:rPr>
                        <a:t>Gentianella</a:t>
                      </a:r>
                      <a:r>
                        <a:rPr lang="nl-NL" sz="1100" i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1100" i="1" dirty="0" err="1">
                          <a:solidFill>
                            <a:schemeClr val="bg1"/>
                          </a:solidFill>
                          <a:effectLst/>
                        </a:rPr>
                        <a:t>germanica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100" dirty="0">
                          <a:solidFill>
                            <a:schemeClr val="bg1"/>
                          </a:solidFill>
                          <a:effectLst/>
                        </a:rPr>
                        <a:t>&gt; 50%</a:t>
                      </a: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817084"/>
                  </a:ext>
                </a:extLst>
              </a:tr>
              <a:tr h="224295">
                <a:tc>
                  <a:txBody>
                    <a:bodyPr/>
                    <a:lstStyle/>
                    <a:p>
                      <a:r>
                        <a:rPr lang="nl-NL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Kalkwalstro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100" i="1" dirty="0" err="1">
                          <a:solidFill>
                            <a:schemeClr val="bg1"/>
                          </a:solidFill>
                          <a:effectLst/>
                        </a:rPr>
                        <a:t>Galium</a:t>
                      </a:r>
                      <a:r>
                        <a:rPr lang="nl-NL" sz="1100" i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1100" i="1" dirty="0" err="1">
                          <a:solidFill>
                            <a:schemeClr val="bg1"/>
                          </a:solidFill>
                          <a:effectLst/>
                        </a:rPr>
                        <a:t>pumilum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100" dirty="0">
                          <a:solidFill>
                            <a:schemeClr val="bg1"/>
                          </a:solidFill>
                          <a:effectLst/>
                        </a:rPr>
                        <a:t>&gt; 40%</a:t>
                      </a: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836237"/>
                  </a:ext>
                </a:extLst>
              </a:tr>
              <a:tr h="319478">
                <a:tc>
                  <a:txBody>
                    <a:bodyPr/>
                    <a:lstStyle/>
                    <a:p>
                      <a:r>
                        <a:rPr lang="nl-NL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Grote muggenorchis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100" i="1" dirty="0" err="1">
                          <a:solidFill>
                            <a:schemeClr val="bg1"/>
                          </a:solidFill>
                          <a:effectLst/>
                        </a:rPr>
                        <a:t>Gymnadenia</a:t>
                      </a:r>
                      <a:r>
                        <a:rPr lang="nl-NL" sz="1100" i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1100" i="1" dirty="0" err="1">
                          <a:solidFill>
                            <a:schemeClr val="bg1"/>
                          </a:solidFill>
                          <a:effectLst/>
                        </a:rPr>
                        <a:t>conopsea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100" dirty="0">
                          <a:solidFill>
                            <a:schemeClr val="bg1"/>
                          </a:solidFill>
                          <a:effectLst/>
                        </a:rPr>
                        <a:t>&gt; 20%</a:t>
                      </a: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130264"/>
                  </a:ext>
                </a:extLst>
              </a:tr>
              <a:tr h="319478">
                <a:tc>
                  <a:txBody>
                    <a:bodyPr/>
                    <a:lstStyle/>
                    <a:p>
                      <a:r>
                        <a:rPr lang="nl-NL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Franjegentiaan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100" i="1" dirty="0" err="1">
                          <a:solidFill>
                            <a:schemeClr val="bg1"/>
                          </a:solidFill>
                          <a:effectLst/>
                        </a:rPr>
                        <a:t>Gentianopsis</a:t>
                      </a:r>
                      <a:r>
                        <a:rPr lang="nl-NL" sz="1100" i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1100" i="1" dirty="0" err="1">
                          <a:solidFill>
                            <a:schemeClr val="bg1"/>
                          </a:solidFill>
                          <a:effectLst/>
                        </a:rPr>
                        <a:t>ciliata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100" dirty="0">
                          <a:solidFill>
                            <a:schemeClr val="bg1"/>
                          </a:solidFill>
                          <a:effectLst/>
                        </a:rPr>
                        <a:t>&lt; 10%</a:t>
                      </a:r>
                    </a:p>
                  </a:txBody>
                  <a:tcPr marL="21988" marR="21988" marT="10994" marB="1099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432438"/>
                  </a:ext>
                </a:extLst>
              </a:tr>
            </a:tbl>
          </a:graphicData>
        </a:graphic>
      </p:graphicFrame>
      <p:sp>
        <p:nvSpPr>
          <p:cNvPr id="20" name="Tekstvak 19">
            <a:extLst>
              <a:ext uri="{FF2B5EF4-FFF2-40B4-BE49-F238E27FC236}">
                <a16:creationId xmlns:a16="http://schemas.microsoft.com/office/drawing/2014/main" id="{75E29AB3-58C1-416D-BB81-BA8CE9005270}"/>
              </a:ext>
            </a:extLst>
          </p:cNvPr>
          <p:cNvSpPr txBox="1"/>
          <p:nvPr/>
        </p:nvSpPr>
        <p:spPr>
          <a:xfrm>
            <a:off x="465211" y="899300"/>
            <a:ext cx="139177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/>
              <a:t>Klasse</a:t>
            </a:r>
            <a:endParaRPr lang="en-GB" sz="1400" b="1" dirty="0"/>
          </a:p>
          <a:p>
            <a:r>
              <a:rPr lang="nl-NL" sz="1100" i="1" dirty="0" err="1"/>
              <a:t>Festuco-Brometea</a:t>
            </a:r>
            <a:endParaRPr lang="nl-NL" sz="1400" i="1" dirty="0"/>
          </a:p>
          <a:p>
            <a:endParaRPr lang="nl-NL" sz="1400" b="1" dirty="0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D1145941-FADD-4885-909F-70B70013040D}"/>
              </a:ext>
            </a:extLst>
          </p:cNvPr>
          <p:cNvSpPr txBox="1"/>
          <p:nvPr/>
        </p:nvSpPr>
        <p:spPr>
          <a:xfrm>
            <a:off x="442759" y="5102880"/>
            <a:ext cx="1134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/>
              <a:t>Associatie</a:t>
            </a:r>
            <a:endParaRPr lang="en-GB" sz="1400" b="1" dirty="0"/>
          </a:p>
          <a:p>
            <a:r>
              <a:rPr lang="nl-NL" sz="1100" dirty="0" err="1"/>
              <a:t>Gentiano-Koelerietum</a:t>
            </a:r>
            <a:endParaRPr lang="nl-NL" sz="1400" dirty="0"/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9806C0BD-D8CC-41FA-8D26-40FB74F1E526}"/>
              </a:ext>
            </a:extLst>
          </p:cNvPr>
          <p:cNvSpPr txBox="1"/>
          <p:nvPr/>
        </p:nvSpPr>
        <p:spPr>
          <a:xfrm>
            <a:off x="465212" y="3260074"/>
            <a:ext cx="1476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/>
              <a:t>Verbond</a:t>
            </a:r>
            <a:r>
              <a:rPr lang="en-GB" sz="1400" b="1" dirty="0"/>
              <a:t> en </a:t>
            </a:r>
            <a:r>
              <a:rPr lang="en-GB" sz="1400" b="1" dirty="0" err="1"/>
              <a:t>Orde</a:t>
            </a:r>
            <a:endParaRPr lang="en-GB" sz="1000" b="1" dirty="0"/>
          </a:p>
          <a:p>
            <a:pPr fontAlgn="t"/>
            <a:r>
              <a:rPr lang="nl-NL" sz="1100" i="1" dirty="0" err="1"/>
              <a:t>Brometalia</a:t>
            </a:r>
            <a:r>
              <a:rPr lang="nl-NL" sz="1100" i="1" dirty="0"/>
              <a:t> </a:t>
            </a:r>
            <a:r>
              <a:rPr lang="nl-NL" sz="1100" i="1" dirty="0" err="1"/>
              <a:t>erecti</a:t>
            </a:r>
            <a:endParaRPr lang="nl-NL" sz="1100" i="1" dirty="0"/>
          </a:p>
          <a:p>
            <a:pPr fontAlgn="t"/>
            <a:r>
              <a:rPr lang="nl-NL" sz="1100" i="1" dirty="0" err="1"/>
              <a:t>Mesobromion</a:t>
            </a:r>
            <a:r>
              <a:rPr lang="nl-NL" sz="1100" i="1" dirty="0"/>
              <a:t> </a:t>
            </a:r>
            <a:r>
              <a:rPr lang="nl-NL" sz="1100" i="1" dirty="0" err="1"/>
              <a:t>erecti</a:t>
            </a:r>
            <a:endParaRPr lang="nl-NL" i="1" dirty="0"/>
          </a:p>
          <a:p>
            <a:endParaRPr lang="nl-NL" sz="1400" b="1" dirty="0"/>
          </a:p>
        </p:txBody>
      </p:sp>
      <p:sp>
        <p:nvSpPr>
          <p:cNvPr id="21" name="Tekstballon: rechthoek met afgeronde hoeken 20">
            <a:extLst>
              <a:ext uri="{FF2B5EF4-FFF2-40B4-BE49-F238E27FC236}">
                <a16:creationId xmlns:a16="http://schemas.microsoft.com/office/drawing/2014/main" id="{4BFE205C-503F-48DA-8533-1F0EA29C1450}"/>
              </a:ext>
            </a:extLst>
          </p:cNvPr>
          <p:cNvSpPr/>
          <p:nvPr/>
        </p:nvSpPr>
        <p:spPr>
          <a:xfrm>
            <a:off x="1852434" y="4795989"/>
            <a:ext cx="1411267" cy="707262"/>
          </a:xfrm>
          <a:prstGeom prst="wedgeRoundRectCallout">
            <a:avLst>
              <a:gd name="adj1" fmla="val 15143"/>
              <a:gd name="adj2" fmla="val -7546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err="1">
                <a:solidFill>
                  <a:srgbClr val="FF0000"/>
                </a:solidFill>
              </a:rPr>
              <a:t>Exclusieve</a:t>
            </a:r>
            <a:r>
              <a:rPr lang="en-GB" sz="1100" b="1" dirty="0">
                <a:solidFill>
                  <a:srgbClr val="FF0000"/>
                </a:solidFill>
              </a:rPr>
              <a:t> </a:t>
            </a:r>
            <a:r>
              <a:rPr lang="en-GB" sz="1100" b="1" dirty="0" err="1">
                <a:solidFill>
                  <a:srgbClr val="FF0000"/>
                </a:solidFill>
              </a:rPr>
              <a:t>soort</a:t>
            </a:r>
            <a:r>
              <a:rPr lang="en-GB" sz="1100" b="1" dirty="0">
                <a:solidFill>
                  <a:srgbClr val="FF0000"/>
                </a:solidFill>
              </a:rPr>
              <a:t>,</a:t>
            </a:r>
            <a:br>
              <a:rPr lang="en-GB" sz="1100" b="1" dirty="0">
                <a:solidFill>
                  <a:srgbClr val="FF0000"/>
                </a:solidFill>
              </a:rPr>
            </a:br>
            <a:r>
              <a:rPr lang="en-GB" sz="1100" b="1" dirty="0" err="1">
                <a:solidFill>
                  <a:srgbClr val="FF0000"/>
                </a:solidFill>
              </a:rPr>
              <a:t>trouw</a:t>
            </a:r>
            <a:r>
              <a:rPr lang="en-GB" sz="1100" b="1" dirty="0">
                <a:solidFill>
                  <a:srgbClr val="FF0000"/>
                </a:solidFill>
              </a:rPr>
              <a:t>=100%,</a:t>
            </a:r>
            <a:br>
              <a:rPr lang="en-GB" sz="1100" b="1" dirty="0">
                <a:solidFill>
                  <a:srgbClr val="FF0000"/>
                </a:solidFill>
              </a:rPr>
            </a:br>
            <a:r>
              <a:rPr lang="en-GB" sz="1100" b="1" dirty="0" err="1">
                <a:solidFill>
                  <a:srgbClr val="FF0000"/>
                </a:solidFill>
              </a:rPr>
              <a:t>trouwgraad</a:t>
            </a:r>
            <a:r>
              <a:rPr lang="en-GB" sz="1100" b="1" dirty="0">
                <a:solidFill>
                  <a:srgbClr val="FF0000"/>
                </a:solidFill>
              </a:rPr>
              <a:t>=5</a:t>
            </a:r>
            <a:endParaRPr lang="nl-NL" sz="1100" b="1" dirty="0">
              <a:solidFill>
                <a:srgbClr val="FF0000"/>
              </a:solidFill>
            </a:endParaRPr>
          </a:p>
        </p:txBody>
      </p:sp>
      <p:sp>
        <p:nvSpPr>
          <p:cNvPr id="30" name="Tekstballon: rechthoek met afgeronde hoeken 29">
            <a:extLst>
              <a:ext uri="{FF2B5EF4-FFF2-40B4-BE49-F238E27FC236}">
                <a16:creationId xmlns:a16="http://schemas.microsoft.com/office/drawing/2014/main" id="{F34D0295-1A98-4A28-8E2F-BCD01B948B21}"/>
              </a:ext>
            </a:extLst>
          </p:cNvPr>
          <p:cNvSpPr/>
          <p:nvPr/>
        </p:nvSpPr>
        <p:spPr>
          <a:xfrm>
            <a:off x="465211" y="4347758"/>
            <a:ext cx="1174221" cy="518910"/>
          </a:xfrm>
          <a:prstGeom prst="wedgeRoundRectCallout">
            <a:avLst>
              <a:gd name="adj1" fmla="val 70312"/>
              <a:gd name="adj2" fmla="val -5497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err="1">
                <a:solidFill>
                  <a:srgbClr val="FF0000"/>
                </a:solidFill>
              </a:rPr>
              <a:t>Determinatie</a:t>
            </a:r>
            <a:r>
              <a:rPr lang="en-GB" sz="1100" b="1" dirty="0">
                <a:solidFill>
                  <a:srgbClr val="FF0000"/>
                </a:solidFill>
              </a:rPr>
              <a:t>!</a:t>
            </a:r>
            <a:endParaRPr lang="nl-NL" sz="1100" b="1" dirty="0">
              <a:solidFill>
                <a:srgbClr val="FF0000"/>
              </a:solidFill>
            </a:endParaRP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DAD27ADC-8E18-4E68-A884-8200A57DB9ED}"/>
              </a:ext>
            </a:extLst>
          </p:cNvPr>
          <p:cNvGrpSpPr/>
          <p:nvPr/>
        </p:nvGrpSpPr>
        <p:grpSpPr>
          <a:xfrm>
            <a:off x="5665695" y="817547"/>
            <a:ext cx="3949717" cy="4681109"/>
            <a:chOff x="7302900" y="-134720"/>
            <a:chExt cx="2777725" cy="3163854"/>
          </a:xfrm>
        </p:grpSpPr>
        <p:pic>
          <p:nvPicPr>
            <p:cNvPr id="1026" name="Picture 2" descr="20130602Flockenblume Altlussheim2.jpg">
              <a:hlinkClick r:id="rId3"/>
              <a:extLst>
                <a:ext uri="{FF2B5EF4-FFF2-40B4-BE49-F238E27FC236}">
                  <a16:creationId xmlns:a16="http://schemas.microsoft.com/office/drawing/2014/main" id="{3B06ED57-D1C6-4E3F-BB95-63338D14E8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8731" y="-134720"/>
              <a:ext cx="2371894" cy="3163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Rechte verbindingslijn 3">
              <a:extLst>
                <a:ext uri="{FF2B5EF4-FFF2-40B4-BE49-F238E27FC236}">
                  <a16:creationId xmlns:a16="http://schemas.microsoft.com/office/drawing/2014/main" id="{15081380-2C04-4048-B5BD-9F2E624BE01F}"/>
                </a:ext>
              </a:extLst>
            </p:cNvPr>
            <p:cNvCxnSpPr>
              <a:cxnSpLocks/>
            </p:cNvCxnSpPr>
            <p:nvPr/>
          </p:nvCxnSpPr>
          <p:spPr>
            <a:xfrm>
              <a:off x="7302900" y="131250"/>
              <a:ext cx="379070" cy="0"/>
            </a:xfrm>
            <a:prstGeom prst="line">
              <a:avLst/>
            </a:prstGeom>
            <a:ln w="158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205E7853-4842-432B-B8D0-C59B22B59AFF}"/>
              </a:ext>
            </a:extLst>
          </p:cNvPr>
          <p:cNvGrpSpPr/>
          <p:nvPr/>
        </p:nvGrpSpPr>
        <p:grpSpPr>
          <a:xfrm>
            <a:off x="5665694" y="818309"/>
            <a:ext cx="3955321" cy="3400896"/>
            <a:chOff x="6168955" y="875811"/>
            <a:chExt cx="3709309" cy="3168142"/>
          </a:xfrm>
        </p:grpSpPr>
        <p:pic>
          <p:nvPicPr>
            <p:cNvPr id="1028" name="Picture 4" descr="https://upload.wikimedia.org/wikipedia/commons/thumb/b/ba/Zygaena_filipendulae_Sechsfleck_Widderchen01.JPG/1024px-Zygaena_filipendulae_Sechsfleck_Widderchen01.JPG">
              <a:hlinkClick r:id="rId5" tooltip="By böhringer friedrich - Own work, CC BY-SA 2.5"/>
              <a:extLst>
                <a:ext uri="{FF2B5EF4-FFF2-40B4-BE49-F238E27FC236}">
                  <a16:creationId xmlns:a16="http://schemas.microsoft.com/office/drawing/2014/main" id="{0986E25C-924B-49B4-9304-D8B16AB1B7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0122" y="875811"/>
              <a:ext cx="3168142" cy="31681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id="{342F1827-5D5D-4130-BE03-A48718CA548C}"/>
                </a:ext>
              </a:extLst>
            </p:cNvPr>
            <p:cNvCxnSpPr>
              <a:cxnSpLocks/>
            </p:cNvCxnSpPr>
            <p:nvPr/>
          </p:nvCxnSpPr>
          <p:spPr>
            <a:xfrm>
              <a:off x="6168955" y="1501850"/>
              <a:ext cx="505485" cy="0"/>
            </a:xfrm>
            <a:prstGeom prst="line">
              <a:avLst/>
            </a:prstGeom>
            <a:ln w="158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0198FF2C-EB38-47FD-866A-AEDEF1B96748}"/>
              </a:ext>
            </a:extLst>
          </p:cNvPr>
          <p:cNvGrpSpPr/>
          <p:nvPr/>
        </p:nvGrpSpPr>
        <p:grpSpPr>
          <a:xfrm>
            <a:off x="5665693" y="776571"/>
            <a:ext cx="3967547" cy="4929889"/>
            <a:chOff x="5557925" y="3266830"/>
            <a:chExt cx="3055320" cy="3470155"/>
          </a:xfrm>
        </p:grpSpPr>
        <p:pic>
          <p:nvPicPr>
            <p:cNvPr id="1032" name="Picture 8" descr="https://upload.wikimedia.org/wikipedia/commons/thumb/a/a5/Koeleria_pyramidata_010608a.jpg/800px-Koeleria_pyramidata_010608a.jpg">
              <a:hlinkClick r:id="rId7" tooltip="By Bernd Haynold - selbst fotografiert - own picture, CC BY-SA 3.0"/>
              <a:extLst>
                <a:ext uri="{FF2B5EF4-FFF2-40B4-BE49-F238E27FC236}">
                  <a16:creationId xmlns:a16="http://schemas.microsoft.com/office/drawing/2014/main" id="{869F26F1-5AA6-4C98-9A9D-C3D072A1F8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722" y="3266830"/>
              <a:ext cx="2601523" cy="347015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3" name="Rechte verbindingslijn 22">
              <a:extLst>
                <a:ext uri="{FF2B5EF4-FFF2-40B4-BE49-F238E27FC236}">
                  <a16:creationId xmlns:a16="http://schemas.microsoft.com/office/drawing/2014/main" id="{369A4360-D1F6-4073-8DB3-75287FDC6AE9}"/>
                </a:ext>
              </a:extLst>
            </p:cNvPr>
            <p:cNvCxnSpPr>
              <a:cxnSpLocks/>
            </p:cNvCxnSpPr>
            <p:nvPr/>
          </p:nvCxnSpPr>
          <p:spPr>
            <a:xfrm>
              <a:off x="5557925" y="4202103"/>
              <a:ext cx="415080" cy="0"/>
            </a:xfrm>
            <a:prstGeom prst="line">
              <a:avLst/>
            </a:prstGeom>
            <a:ln w="158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CDE8300B-810E-4849-805E-3C265F44FC0C}"/>
              </a:ext>
            </a:extLst>
          </p:cNvPr>
          <p:cNvGrpSpPr/>
          <p:nvPr/>
        </p:nvGrpSpPr>
        <p:grpSpPr>
          <a:xfrm>
            <a:off x="5665693" y="807644"/>
            <a:ext cx="3967952" cy="3540107"/>
            <a:chOff x="4892252" y="801417"/>
            <a:chExt cx="3967952" cy="3540107"/>
          </a:xfrm>
        </p:grpSpPr>
        <p:pic>
          <p:nvPicPr>
            <p:cNvPr id="1036" name="Picture 12" descr="https://upload.wikimedia.org/wikipedia/commons/thumb/a/a2/Teucrium_chamaedrys_010707.jpg/1024px-Teucrium_chamaedrys_010707.jpg">
              <a:hlinkClick r:id="rId9" tooltip="By Bernd Haynold - selbst fotografiert - own picture, CC BY 2.5"/>
              <a:extLst>
                <a:ext uri="{FF2B5EF4-FFF2-40B4-BE49-F238E27FC236}">
                  <a16:creationId xmlns:a16="http://schemas.microsoft.com/office/drawing/2014/main" id="{DA5161CE-76FC-4BE2-9E11-D8A62D7084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1080" y="801417"/>
              <a:ext cx="3369124" cy="354010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DEF0B6AA-C0FE-4786-9014-A2664773CB72}"/>
                </a:ext>
              </a:extLst>
            </p:cNvPr>
            <p:cNvCxnSpPr>
              <a:cxnSpLocks/>
            </p:cNvCxnSpPr>
            <p:nvPr/>
          </p:nvCxnSpPr>
          <p:spPr>
            <a:xfrm>
              <a:off x="4892252" y="2724082"/>
              <a:ext cx="539010" cy="0"/>
            </a:xfrm>
            <a:prstGeom prst="line">
              <a:avLst/>
            </a:prstGeom>
            <a:ln w="158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0DF7A9FB-3D0B-4D2F-8639-883A49DD343C}"/>
              </a:ext>
            </a:extLst>
          </p:cNvPr>
          <p:cNvGrpSpPr/>
          <p:nvPr/>
        </p:nvGrpSpPr>
        <p:grpSpPr>
          <a:xfrm>
            <a:off x="5665693" y="782759"/>
            <a:ext cx="3961436" cy="2517812"/>
            <a:chOff x="3870562" y="157449"/>
            <a:chExt cx="3961436" cy="2517812"/>
          </a:xfrm>
        </p:grpSpPr>
        <p:pic>
          <p:nvPicPr>
            <p:cNvPr id="1034" name="Picture 10" descr="Solvända.jpg">
              <a:hlinkClick r:id="rId11" tooltip="By Stiwed - Own work, Public Domain"/>
              <a:extLst>
                <a:ext uri="{FF2B5EF4-FFF2-40B4-BE49-F238E27FC236}">
                  <a16:creationId xmlns:a16="http://schemas.microsoft.com/office/drawing/2014/main" id="{BD8EEFD1-68FB-4E77-8F57-3E70186D4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5092" y="157449"/>
              <a:ext cx="3356906" cy="251781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Rechte verbindingslijn 28">
              <a:extLst>
                <a:ext uri="{FF2B5EF4-FFF2-40B4-BE49-F238E27FC236}">
                  <a16:creationId xmlns:a16="http://schemas.microsoft.com/office/drawing/2014/main" id="{D0220470-0E89-4E08-A6B9-F2704B623C00}"/>
                </a:ext>
              </a:extLst>
            </p:cNvPr>
            <p:cNvCxnSpPr>
              <a:cxnSpLocks/>
            </p:cNvCxnSpPr>
            <p:nvPr/>
          </p:nvCxnSpPr>
          <p:spPr>
            <a:xfrm>
              <a:off x="3870562" y="1752484"/>
              <a:ext cx="539010" cy="0"/>
            </a:xfrm>
            <a:prstGeom prst="line">
              <a:avLst/>
            </a:prstGeom>
            <a:ln w="158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ep 16">
            <a:extLst>
              <a:ext uri="{FF2B5EF4-FFF2-40B4-BE49-F238E27FC236}">
                <a16:creationId xmlns:a16="http://schemas.microsoft.com/office/drawing/2014/main" id="{83373C76-6E48-4294-A064-1A51D90FAB67}"/>
              </a:ext>
            </a:extLst>
          </p:cNvPr>
          <p:cNvGrpSpPr/>
          <p:nvPr/>
        </p:nvGrpSpPr>
        <p:grpSpPr>
          <a:xfrm>
            <a:off x="5665694" y="789758"/>
            <a:ext cx="3983583" cy="4503017"/>
            <a:chOff x="8021897" y="383170"/>
            <a:chExt cx="3983583" cy="4503017"/>
          </a:xfrm>
        </p:grpSpPr>
        <p:pic>
          <p:nvPicPr>
            <p:cNvPr id="1030" name="Picture 6" descr="Avenula pubescens1.JPG">
              <a:hlinkClick r:id="rId13" tooltip="By Petr Filippov - Own work, CC BY-SA 3.0"/>
              <a:extLst>
                <a:ext uri="{FF2B5EF4-FFF2-40B4-BE49-F238E27FC236}">
                  <a16:creationId xmlns:a16="http://schemas.microsoft.com/office/drawing/2014/main" id="{1405CA64-B14D-46DE-8BE0-2C212A570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5309" y="383170"/>
              <a:ext cx="3370171" cy="450301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8" name="Rechte verbindingslijn 37">
              <a:extLst>
                <a:ext uri="{FF2B5EF4-FFF2-40B4-BE49-F238E27FC236}">
                  <a16:creationId xmlns:a16="http://schemas.microsoft.com/office/drawing/2014/main" id="{99E9B2B4-5F37-427C-8052-B912F5A3E57E}"/>
                </a:ext>
              </a:extLst>
            </p:cNvPr>
            <p:cNvCxnSpPr>
              <a:cxnSpLocks/>
            </p:cNvCxnSpPr>
            <p:nvPr/>
          </p:nvCxnSpPr>
          <p:spPr>
            <a:xfrm>
              <a:off x="8021897" y="1420007"/>
              <a:ext cx="539010" cy="0"/>
            </a:xfrm>
            <a:prstGeom prst="line">
              <a:avLst/>
            </a:prstGeom>
            <a:ln w="158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ep 44">
            <a:extLst>
              <a:ext uri="{FF2B5EF4-FFF2-40B4-BE49-F238E27FC236}">
                <a16:creationId xmlns:a16="http://schemas.microsoft.com/office/drawing/2014/main" id="{C2C14F24-7C30-4DB3-982E-7F89894E97FF}"/>
              </a:ext>
            </a:extLst>
          </p:cNvPr>
          <p:cNvGrpSpPr/>
          <p:nvPr/>
        </p:nvGrpSpPr>
        <p:grpSpPr>
          <a:xfrm>
            <a:off x="5665693" y="1690059"/>
            <a:ext cx="3983584" cy="4484873"/>
            <a:chOff x="3951711" y="-792107"/>
            <a:chExt cx="3983584" cy="4484873"/>
          </a:xfrm>
        </p:grpSpPr>
        <p:cxnSp>
          <p:nvCxnSpPr>
            <p:cNvPr id="51" name="Rechte verbindingslijn 50">
              <a:extLst>
                <a:ext uri="{FF2B5EF4-FFF2-40B4-BE49-F238E27FC236}">
                  <a16:creationId xmlns:a16="http://schemas.microsoft.com/office/drawing/2014/main" id="{9542C6C8-7FC5-44FB-ABDB-E2AE15F0A9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51711" y="1409514"/>
              <a:ext cx="539010" cy="1"/>
            </a:xfrm>
            <a:prstGeom prst="line">
              <a:avLst/>
            </a:prstGeom>
            <a:ln w="158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" descr="https://upload.wikimedia.org/wikipedia/commons/7/7c/Avenula_pratensis.JPG">
              <a:hlinkClick r:id="rId15" tooltip="By Petr Filippov - Own work, GFDL"/>
              <a:extLst>
                <a:ext uri="{FF2B5EF4-FFF2-40B4-BE49-F238E27FC236}">
                  <a16:creationId xmlns:a16="http://schemas.microsoft.com/office/drawing/2014/main" id="{F24C32C8-A769-46C5-B86D-47F450B83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9646" y="-792107"/>
              <a:ext cx="3355649" cy="448487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AE529648-A868-4BBB-84EC-984382F74F82}"/>
              </a:ext>
            </a:extLst>
          </p:cNvPr>
          <p:cNvGrpSpPr/>
          <p:nvPr/>
        </p:nvGrpSpPr>
        <p:grpSpPr>
          <a:xfrm>
            <a:off x="5665693" y="1705670"/>
            <a:ext cx="4010385" cy="4228822"/>
            <a:chOff x="1069023" y="4060341"/>
            <a:chExt cx="3304450" cy="3720159"/>
          </a:xfrm>
        </p:grpSpPr>
        <p:cxnSp>
          <p:nvCxnSpPr>
            <p:cNvPr id="31" name="Rechte verbindingslijn 30">
              <a:extLst>
                <a:ext uri="{FF2B5EF4-FFF2-40B4-BE49-F238E27FC236}">
                  <a16:creationId xmlns:a16="http://schemas.microsoft.com/office/drawing/2014/main" id="{E56E59E1-CCB2-4BFB-91C0-AD3CFB7FB46A}"/>
                </a:ext>
              </a:extLst>
            </p:cNvPr>
            <p:cNvCxnSpPr>
              <a:cxnSpLocks/>
            </p:cNvCxnSpPr>
            <p:nvPr/>
          </p:nvCxnSpPr>
          <p:spPr>
            <a:xfrm>
              <a:off x="1069023" y="5705649"/>
              <a:ext cx="444130" cy="0"/>
            </a:xfrm>
            <a:prstGeom prst="line">
              <a:avLst/>
            </a:prstGeom>
            <a:ln w="158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2" descr="https://upload.wikimedia.org/wikipedia/commons/thumb/5/5c/Brachypodium_pinnatum_sl1.jpg/800px-Brachypodium_pinnatum_sl1.jpg">
              <a:hlinkClick r:id="rId17" tooltip="By Stefan.lefnaer - Own work, CC BY-SA 4.0"/>
              <a:extLst>
                <a:ext uri="{FF2B5EF4-FFF2-40B4-BE49-F238E27FC236}">
                  <a16:creationId xmlns:a16="http://schemas.microsoft.com/office/drawing/2014/main" id="{DE4880A3-792A-475D-A2F2-60D467D078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524" y="4060341"/>
              <a:ext cx="2788949" cy="372015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Groep 46">
            <a:extLst>
              <a:ext uri="{FF2B5EF4-FFF2-40B4-BE49-F238E27FC236}">
                <a16:creationId xmlns:a16="http://schemas.microsoft.com/office/drawing/2014/main" id="{FF8EC446-2B60-4E1A-914A-550300C4C3E6}"/>
              </a:ext>
            </a:extLst>
          </p:cNvPr>
          <p:cNvGrpSpPr/>
          <p:nvPr/>
        </p:nvGrpSpPr>
        <p:grpSpPr>
          <a:xfrm>
            <a:off x="5665693" y="1705670"/>
            <a:ext cx="3996753" cy="4484872"/>
            <a:chOff x="4776429" y="5161088"/>
            <a:chExt cx="3996753" cy="4484872"/>
          </a:xfrm>
        </p:grpSpPr>
        <p:pic>
          <p:nvPicPr>
            <p:cNvPr id="43" name="Picture 6" descr="https://upload.wikimedia.org/wikipedia/commons/thumb/a/a8/Schopfige_Kreuzblume_in_%C3%96sterreich.JPG/800px-Schopfige_Kreuzblume_in_%C3%96sterreich.JPG">
              <a:hlinkClick r:id="rId15" tooltip="By Liuthalas - Own work, CC BY-SA 3.0"/>
              <a:extLst>
                <a:ext uri="{FF2B5EF4-FFF2-40B4-BE49-F238E27FC236}">
                  <a16:creationId xmlns:a16="http://schemas.microsoft.com/office/drawing/2014/main" id="{C273CC54-55D3-40DE-B2AB-BE3932FDA7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941" y="5161088"/>
              <a:ext cx="3362241" cy="448487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3" name="Rechte verbindingslijn 52">
              <a:extLst>
                <a:ext uri="{FF2B5EF4-FFF2-40B4-BE49-F238E27FC236}">
                  <a16:creationId xmlns:a16="http://schemas.microsoft.com/office/drawing/2014/main" id="{EC2D5392-4256-4BDA-833E-37E9C93261D0}"/>
                </a:ext>
              </a:extLst>
            </p:cNvPr>
            <p:cNvCxnSpPr>
              <a:cxnSpLocks/>
            </p:cNvCxnSpPr>
            <p:nvPr/>
          </p:nvCxnSpPr>
          <p:spPr>
            <a:xfrm>
              <a:off x="4776429" y="7674623"/>
              <a:ext cx="539010" cy="0"/>
            </a:xfrm>
            <a:prstGeom prst="line">
              <a:avLst/>
            </a:prstGeom>
            <a:ln w="158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59E4DA6E-8275-4DEA-B79B-B65D000E17B9}"/>
              </a:ext>
            </a:extLst>
          </p:cNvPr>
          <p:cNvGrpSpPr/>
          <p:nvPr/>
        </p:nvGrpSpPr>
        <p:grpSpPr>
          <a:xfrm>
            <a:off x="5665693" y="2811928"/>
            <a:ext cx="4068116" cy="2583787"/>
            <a:chOff x="6581661" y="5171805"/>
            <a:chExt cx="4068116" cy="2583787"/>
          </a:xfrm>
        </p:grpSpPr>
        <p:pic>
          <p:nvPicPr>
            <p:cNvPr id="44" name="Picture 8" descr="https://upload.wikimedia.org/wikipedia/commons/thumb/e/ef/Onobrychis_viciifolia_%28plant%29.jpg/1280px-Onobrychis_viciifolia_%28plant%29.jpg">
              <a:hlinkClick r:id="rId20" tooltip="By © Hans Hillewaert /, CC BY-SA 3.0"/>
              <a:extLst>
                <a:ext uri="{FF2B5EF4-FFF2-40B4-BE49-F238E27FC236}">
                  <a16:creationId xmlns:a16="http://schemas.microsoft.com/office/drawing/2014/main" id="{839E1BAB-83AA-49D0-B1C5-6C852F5CA6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1469" y="5171805"/>
              <a:ext cx="3448308" cy="25837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2" name="Rechte verbindingslijn 51">
              <a:extLst>
                <a:ext uri="{FF2B5EF4-FFF2-40B4-BE49-F238E27FC236}">
                  <a16:creationId xmlns:a16="http://schemas.microsoft.com/office/drawing/2014/main" id="{67D7C445-CBE9-493D-BBD0-BAD9658B1460}"/>
                </a:ext>
              </a:extLst>
            </p:cNvPr>
            <p:cNvCxnSpPr>
              <a:cxnSpLocks/>
            </p:cNvCxnSpPr>
            <p:nvPr/>
          </p:nvCxnSpPr>
          <p:spPr>
            <a:xfrm>
              <a:off x="6581661" y="6865816"/>
              <a:ext cx="539010" cy="0"/>
            </a:xfrm>
            <a:prstGeom prst="line">
              <a:avLst/>
            </a:prstGeom>
            <a:ln w="158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ep 57">
            <a:extLst>
              <a:ext uri="{FF2B5EF4-FFF2-40B4-BE49-F238E27FC236}">
                <a16:creationId xmlns:a16="http://schemas.microsoft.com/office/drawing/2014/main" id="{922A59CC-CBE4-4164-9678-5861EA1E7409}"/>
              </a:ext>
            </a:extLst>
          </p:cNvPr>
          <p:cNvGrpSpPr/>
          <p:nvPr/>
        </p:nvGrpSpPr>
        <p:grpSpPr>
          <a:xfrm>
            <a:off x="5620079" y="2808107"/>
            <a:ext cx="4068742" cy="4267126"/>
            <a:chOff x="1652366" y="4405428"/>
            <a:chExt cx="4068742" cy="4267126"/>
          </a:xfrm>
        </p:grpSpPr>
        <p:pic>
          <p:nvPicPr>
            <p:cNvPr id="50" name="Picture 10" descr="https://upload.wikimedia.org/wikipedia/commons/thumb/4/4e/Gentianella_germanica_030905a.jpg/800px-Gentianella_germanica_030905a.jpg">
              <a:hlinkClick r:id="rId22" tooltip="By Bernd Haynold - Own work, CC BY 2.5"/>
              <a:extLst>
                <a:ext uri="{FF2B5EF4-FFF2-40B4-BE49-F238E27FC236}">
                  <a16:creationId xmlns:a16="http://schemas.microsoft.com/office/drawing/2014/main" id="{6175DDE2-528A-4C3D-948D-208110C8B1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4541" y="4405428"/>
              <a:ext cx="3366567" cy="426712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3" name="Rechte verbindingslijn 62">
              <a:extLst>
                <a:ext uri="{FF2B5EF4-FFF2-40B4-BE49-F238E27FC236}">
                  <a16:creationId xmlns:a16="http://schemas.microsoft.com/office/drawing/2014/main" id="{2B26DE29-17E6-42A2-BFB9-5FB76E1853E8}"/>
                </a:ext>
              </a:extLst>
            </p:cNvPr>
            <p:cNvCxnSpPr>
              <a:cxnSpLocks/>
            </p:cNvCxnSpPr>
            <p:nvPr/>
          </p:nvCxnSpPr>
          <p:spPr>
            <a:xfrm>
              <a:off x="1652366" y="7095117"/>
              <a:ext cx="584624" cy="860"/>
            </a:xfrm>
            <a:prstGeom prst="line">
              <a:avLst/>
            </a:prstGeom>
            <a:ln w="158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ep 58">
            <a:extLst>
              <a:ext uri="{FF2B5EF4-FFF2-40B4-BE49-F238E27FC236}">
                <a16:creationId xmlns:a16="http://schemas.microsoft.com/office/drawing/2014/main" id="{01937C9F-C0FC-4414-AB5E-94E318976A2F}"/>
              </a:ext>
            </a:extLst>
          </p:cNvPr>
          <p:cNvGrpSpPr/>
          <p:nvPr/>
        </p:nvGrpSpPr>
        <p:grpSpPr>
          <a:xfrm>
            <a:off x="5612568" y="2063640"/>
            <a:ext cx="4076252" cy="5015299"/>
            <a:chOff x="362869" y="5101490"/>
            <a:chExt cx="4076252" cy="5015299"/>
          </a:xfrm>
        </p:grpSpPr>
        <p:pic>
          <p:nvPicPr>
            <p:cNvPr id="55" name="Afbeelding 54">
              <a:hlinkClick r:id="rId24" tooltip="By Vachovec1 - Own work, CC BY-SA 3.0"/>
              <a:extLst>
                <a:ext uri="{FF2B5EF4-FFF2-40B4-BE49-F238E27FC236}">
                  <a16:creationId xmlns:a16="http://schemas.microsoft.com/office/drawing/2014/main" id="{903DC4EB-5E92-46A9-9DC5-11750F1DBC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7242" y="5101490"/>
              <a:ext cx="3421879" cy="501529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cxnSp>
          <p:nvCxnSpPr>
            <p:cNvPr id="64" name="Rechte verbindingslijn 63">
              <a:extLst>
                <a:ext uri="{FF2B5EF4-FFF2-40B4-BE49-F238E27FC236}">
                  <a16:creationId xmlns:a16="http://schemas.microsoft.com/office/drawing/2014/main" id="{99E55868-3F2E-4812-B8AD-3621A1A152D2}"/>
                </a:ext>
              </a:extLst>
            </p:cNvPr>
            <p:cNvCxnSpPr>
              <a:cxnSpLocks/>
            </p:cNvCxnSpPr>
            <p:nvPr/>
          </p:nvCxnSpPr>
          <p:spPr>
            <a:xfrm>
              <a:off x="362869" y="9074576"/>
              <a:ext cx="592136" cy="0"/>
            </a:xfrm>
            <a:prstGeom prst="line">
              <a:avLst/>
            </a:prstGeom>
            <a:ln w="158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ep 59">
            <a:extLst>
              <a:ext uri="{FF2B5EF4-FFF2-40B4-BE49-F238E27FC236}">
                <a16:creationId xmlns:a16="http://schemas.microsoft.com/office/drawing/2014/main" id="{2468329A-6463-4F32-9B59-C0C7FA8599BC}"/>
              </a:ext>
            </a:extLst>
          </p:cNvPr>
          <p:cNvGrpSpPr/>
          <p:nvPr/>
        </p:nvGrpSpPr>
        <p:grpSpPr>
          <a:xfrm>
            <a:off x="5620079" y="2548419"/>
            <a:ext cx="4013566" cy="4613906"/>
            <a:chOff x="1983776" y="3652410"/>
            <a:chExt cx="4013566" cy="4613906"/>
          </a:xfrm>
        </p:grpSpPr>
        <p:pic>
          <p:nvPicPr>
            <p:cNvPr id="54" name="Picture 12" descr="Galium pumilum eF.jpg">
              <a:hlinkClick r:id="rId26" tooltip="CC BY-SA 3.0"/>
              <a:extLst>
                <a:ext uri="{FF2B5EF4-FFF2-40B4-BE49-F238E27FC236}">
                  <a16:creationId xmlns:a16="http://schemas.microsoft.com/office/drawing/2014/main" id="{15A2B00C-E86E-4B7E-B165-20BC44AAA3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0758" y="3652410"/>
              <a:ext cx="3346584" cy="461390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5" name="Rechte verbindingslijn 64">
              <a:extLst>
                <a:ext uri="{FF2B5EF4-FFF2-40B4-BE49-F238E27FC236}">
                  <a16:creationId xmlns:a16="http://schemas.microsoft.com/office/drawing/2014/main" id="{9E6400F2-4C2C-4D92-BF2B-FC3B76AFBFC9}"/>
                </a:ext>
              </a:extLst>
            </p:cNvPr>
            <p:cNvCxnSpPr>
              <a:cxnSpLocks/>
            </p:cNvCxnSpPr>
            <p:nvPr/>
          </p:nvCxnSpPr>
          <p:spPr>
            <a:xfrm>
              <a:off x="1983776" y="6849159"/>
              <a:ext cx="584624" cy="0"/>
            </a:xfrm>
            <a:prstGeom prst="line">
              <a:avLst/>
            </a:prstGeom>
            <a:ln w="158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ep 56">
            <a:extLst>
              <a:ext uri="{FF2B5EF4-FFF2-40B4-BE49-F238E27FC236}">
                <a16:creationId xmlns:a16="http://schemas.microsoft.com/office/drawing/2014/main" id="{6731CC18-0981-4D9B-80CD-6142612D074C}"/>
              </a:ext>
            </a:extLst>
          </p:cNvPr>
          <p:cNvGrpSpPr/>
          <p:nvPr/>
        </p:nvGrpSpPr>
        <p:grpSpPr>
          <a:xfrm>
            <a:off x="5620079" y="2301287"/>
            <a:ext cx="4035154" cy="4781423"/>
            <a:chOff x="4056432" y="5814580"/>
            <a:chExt cx="4035154" cy="4781423"/>
          </a:xfrm>
        </p:grpSpPr>
        <p:pic>
          <p:nvPicPr>
            <p:cNvPr id="56" name="Afbeelding 55">
              <a:hlinkClick r:id="rId28" tooltip="By Bernd Haynold - selbst fotografiert - own picture, CC BY-SA 3.0"/>
              <a:extLst>
                <a:ext uri="{FF2B5EF4-FFF2-40B4-BE49-F238E27FC236}">
                  <a16:creationId xmlns:a16="http://schemas.microsoft.com/office/drawing/2014/main" id="{6C217EDB-0ADE-4458-8AF7-B02103D5D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1420" y="5814580"/>
              <a:ext cx="3370166" cy="478142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cxnSp>
          <p:nvCxnSpPr>
            <p:cNvPr id="66" name="Rechte verbindingslijn 65">
              <a:extLst>
                <a:ext uri="{FF2B5EF4-FFF2-40B4-BE49-F238E27FC236}">
                  <a16:creationId xmlns:a16="http://schemas.microsoft.com/office/drawing/2014/main" id="{358990E3-5017-4569-BBB1-0AB14AFF2FC1}"/>
                </a:ext>
              </a:extLst>
            </p:cNvPr>
            <p:cNvCxnSpPr>
              <a:cxnSpLocks/>
            </p:cNvCxnSpPr>
            <p:nvPr/>
          </p:nvCxnSpPr>
          <p:spPr>
            <a:xfrm>
              <a:off x="4056432" y="9887685"/>
              <a:ext cx="584624" cy="0"/>
            </a:xfrm>
            <a:prstGeom prst="line">
              <a:avLst/>
            </a:prstGeom>
            <a:ln w="158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823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28" grpId="0"/>
      <p:bldP spid="21" grpId="0" animBg="1"/>
      <p:bldP spid="30" grpId="0" animBg="1"/>
      <p:bldP spid="3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4235C2-326E-47BC-9F0A-20001F63E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1" y="285026"/>
            <a:ext cx="7225453" cy="692112"/>
          </a:xfrm>
        </p:spPr>
        <p:txBody>
          <a:bodyPr>
            <a:normAutofit/>
          </a:bodyPr>
          <a:lstStyle/>
          <a:p>
            <a:r>
              <a:rPr lang="nl-NL" sz="3200" noProof="0" dirty="0"/>
              <a:t>Kalkgraslanden: soorten moslaag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18DD55DA-1C1D-40E1-8EBB-83DD381455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0414"/>
              </p:ext>
            </p:extLst>
          </p:nvPr>
        </p:nvGraphicFramePr>
        <p:xfrm>
          <a:off x="444501" y="1442108"/>
          <a:ext cx="5664200" cy="4355508"/>
        </p:xfrm>
        <a:graphic>
          <a:graphicData uri="http://schemas.openxmlformats.org/drawingml/2006/table">
            <a:tbl>
              <a:tblPr/>
              <a:tblGrid>
                <a:gridCol w="1155699">
                  <a:extLst>
                    <a:ext uri="{9D8B030D-6E8A-4147-A177-3AD203B41FA5}">
                      <a16:colId xmlns:a16="http://schemas.microsoft.com/office/drawing/2014/main" val="2499738536"/>
                    </a:ext>
                  </a:extLst>
                </a:gridCol>
                <a:gridCol w="1211893">
                  <a:extLst>
                    <a:ext uri="{9D8B030D-6E8A-4147-A177-3AD203B41FA5}">
                      <a16:colId xmlns:a16="http://schemas.microsoft.com/office/drawing/2014/main" val="100774759"/>
                    </a:ext>
                  </a:extLst>
                </a:gridCol>
                <a:gridCol w="2641467">
                  <a:extLst>
                    <a:ext uri="{9D8B030D-6E8A-4147-A177-3AD203B41FA5}">
                      <a16:colId xmlns:a16="http://schemas.microsoft.com/office/drawing/2014/main" val="2235198686"/>
                    </a:ext>
                  </a:extLst>
                </a:gridCol>
                <a:gridCol w="655141">
                  <a:extLst>
                    <a:ext uri="{9D8B030D-6E8A-4147-A177-3AD203B41FA5}">
                      <a16:colId xmlns:a16="http://schemas.microsoft.com/office/drawing/2014/main" val="650319751"/>
                    </a:ext>
                  </a:extLst>
                </a:gridCol>
              </a:tblGrid>
              <a:tr h="384752">
                <a:tc>
                  <a:txBody>
                    <a:bodyPr/>
                    <a:lstStyle/>
                    <a:p>
                      <a:pPr algn="ctr"/>
                      <a:r>
                        <a:rPr lang="nl-NL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Kensoort</a:t>
                      </a:r>
                      <a:endParaRPr lang="nl-NL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solidFill>
                            <a:schemeClr val="bg1"/>
                          </a:solidFill>
                          <a:effectLst/>
                        </a:rPr>
                        <a:t>Nederlandse naam</a:t>
                      </a: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>
                          <a:solidFill>
                            <a:schemeClr val="bg1"/>
                          </a:solidFill>
                          <a:effectLst/>
                        </a:rPr>
                        <a:t>Wetenschappelijke naam</a:t>
                      </a: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u="none" strike="noStrike" dirty="0">
                          <a:solidFill>
                            <a:schemeClr val="bg1"/>
                          </a:solidFill>
                          <a:effectLst/>
                          <a:hlinkClick r:id="rId3" tooltip="Presentie (vegetatiekunde)"/>
                        </a:rPr>
                        <a:t>Presentie</a:t>
                      </a:r>
                      <a:endParaRPr lang="nl-NL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287830"/>
                  </a:ext>
                </a:extLst>
              </a:tr>
              <a:tr h="501258"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solidFill>
                            <a:schemeClr val="bg1"/>
                          </a:solidFill>
                          <a:effectLst/>
                        </a:rPr>
                        <a:t>Kensoort Klasse</a:t>
                      </a: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Sparrenmos</a:t>
                      </a:r>
                      <a:endParaRPr lang="nl-NL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i="1" dirty="0" err="1">
                          <a:solidFill>
                            <a:schemeClr val="bg1"/>
                          </a:solidFill>
                          <a:effectLst/>
                        </a:rPr>
                        <a:t>Thuidium</a:t>
                      </a:r>
                      <a:r>
                        <a:rPr lang="nl-NL" sz="1400" i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1400" i="1" dirty="0" err="1">
                          <a:solidFill>
                            <a:schemeClr val="bg1"/>
                          </a:solidFill>
                          <a:effectLst/>
                        </a:rPr>
                        <a:t>abietinum</a:t>
                      </a:r>
                      <a:endParaRPr lang="nl-NL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solidFill>
                            <a:schemeClr val="bg1"/>
                          </a:solidFill>
                          <a:effectLst/>
                        </a:rPr>
                        <a:t>&lt; 10%</a:t>
                      </a: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855543"/>
                  </a:ext>
                </a:extLst>
              </a:tr>
              <a:tr h="501258">
                <a:tc rowSpan="3"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solidFill>
                            <a:schemeClr val="bg1"/>
                          </a:solidFill>
                          <a:effectLst/>
                        </a:rPr>
                        <a:t>Kensoorten Verbond</a:t>
                      </a: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Kammos</a:t>
                      </a:r>
                      <a:endParaRPr lang="nl-NL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i="1">
                          <a:solidFill>
                            <a:schemeClr val="bg1"/>
                          </a:solidFill>
                          <a:effectLst/>
                        </a:rPr>
                        <a:t>Ctenidium molluscum</a:t>
                      </a:r>
                      <a:endParaRPr lang="nl-NL" sz="14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solidFill>
                            <a:schemeClr val="bg1"/>
                          </a:solidFill>
                          <a:effectLst/>
                        </a:rPr>
                        <a:t>&gt; 20%</a:t>
                      </a: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183355"/>
                  </a:ext>
                </a:extLst>
              </a:tr>
              <a:tr h="617765">
                <a:tc vMerge="1">
                  <a:txBody>
                    <a:bodyPr/>
                    <a:lstStyle/>
                    <a:p>
                      <a:pPr algn="ctr"/>
                      <a:endParaRPr lang="nl-NL" sz="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Kalkgoudmos</a:t>
                      </a:r>
                      <a:endParaRPr lang="nl-NL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i="1" dirty="0" err="1">
                          <a:solidFill>
                            <a:schemeClr val="bg1"/>
                          </a:solidFill>
                          <a:effectLst/>
                        </a:rPr>
                        <a:t>Campyliadelphus</a:t>
                      </a:r>
                      <a:r>
                        <a:rPr lang="nl-NL" sz="1400" i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1400" i="1" dirty="0" err="1">
                          <a:solidFill>
                            <a:schemeClr val="bg1"/>
                          </a:solidFill>
                          <a:effectLst/>
                        </a:rPr>
                        <a:t>chrysophyllus</a:t>
                      </a:r>
                      <a:endParaRPr lang="nl-NL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solidFill>
                            <a:schemeClr val="bg1"/>
                          </a:solidFill>
                          <a:effectLst/>
                        </a:rPr>
                        <a:t>&gt; 20%</a:t>
                      </a: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4420829"/>
                  </a:ext>
                </a:extLst>
              </a:tr>
              <a:tr h="268245">
                <a:tc vMerge="1">
                  <a:txBody>
                    <a:bodyPr/>
                    <a:lstStyle/>
                    <a:p>
                      <a:pPr algn="ctr"/>
                      <a:endParaRPr lang="nl-NL" sz="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Kalkvedermos</a:t>
                      </a:r>
                      <a:endParaRPr lang="nl-NL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i="1">
                          <a:solidFill>
                            <a:schemeClr val="bg1"/>
                          </a:solidFill>
                          <a:effectLst/>
                        </a:rPr>
                        <a:t>Fissidens dubius</a:t>
                      </a:r>
                      <a:endParaRPr lang="nl-NL" sz="14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solidFill>
                            <a:schemeClr val="bg1"/>
                          </a:solidFill>
                          <a:effectLst/>
                        </a:rPr>
                        <a:t>&gt; 20%</a:t>
                      </a: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271140"/>
                  </a:ext>
                </a:extLst>
              </a:tr>
              <a:tr h="501258">
                <a:tc rowSpan="4"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bg1"/>
                          </a:solidFill>
                          <a:effectLst/>
                        </a:rPr>
                        <a:t>Begeleidende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  <a:effectLst/>
                        </a:rPr>
                        <a:t>soorten</a:t>
                      </a:r>
                      <a:endParaRPr lang="nl-NL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Kleivedermos</a:t>
                      </a:r>
                      <a:endParaRPr lang="nl-NL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i="1">
                          <a:solidFill>
                            <a:schemeClr val="bg1"/>
                          </a:solidFill>
                          <a:effectLst/>
                        </a:rPr>
                        <a:t>Fissidens taxifolius</a:t>
                      </a:r>
                      <a:endParaRPr lang="nl-NL" sz="14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solidFill>
                            <a:schemeClr val="bg1"/>
                          </a:solidFill>
                          <a:effectLst/>
                        </a:rPr>
                        <a:t>&gt; 20%</a:t>
                      </a: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05729"/>
                  </a:ext>
                </a:extLst>
              </a:tr>
              <a:tr h="501258">
                <a:tc vMerge="1">
                  <a:txBody>
                    <a:bodyPr/>
                    <a:lstStyle/>
                    <a:p>
                      <a:pPr algn="ctr"/>
                      <a:endParaRPr lang="nl-NL" sz="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Groot </a:t>
                      </a:r>
                      <a:r>
                        <a:rPr lang="nl-NL" sz="1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laddermos</a:t>
                      </a:r>
                      <a:endParaRPr lang="nl-NL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i="1">
                          <a:solidFill>
                            <a:schemeClr val="bg1"/>
                          </a:solidFill>
                          <a:effectLst/>
                        </a:rPr>
                        <a:t>Pseudoscleropodium purum</a:t>
                      </a:r>
                      <a:endParaRPr lang="nl-NL" sz="14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solidFill>
                            <a:schemeClr val="bg1"/>
                          </a:solidFill>
                          <a:effectLst/>
                        </a:rPr>
                        <a:t>&gt; 20%</a:t>
                      </a: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60046"/>
                  </a:ext>
                </a:extLst>
              </a:tr>
              <a:tr h="501258">
                <a:tc vMerge="1">
                  <a:txBody>
                    <a:bodyPr/>
                    <a:lstStyle/>
                    <a:p>
                      <a:pPr algn="ctr"/>
                      <a:endParaRPr lang="nl-NL" sz="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Gewoon </a:t>
                      </a:r>
                      <a:r>
                        <a:rPr lang="nl-NL" sz="1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puntmos</a:t>
                      </a:r>
                      <a:endParaRPr lang="nl-NL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i="1">
                          <a:solidFill>
                            <a:schemeClr val="bg1"/>
                          </a:solidFill>
                          <a:effectLst/>
                        </a:rPr>
                        <a:t>Calliergonella cuspidata</a:t>
                      </a:r>
                      <a:endParaRPr lang="nl-NL" sz="14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solidFill>
                            <a:schemeClr val="bg1"/>
                          </a:solidFill>
                          <a:effectLst/>
                        </a:rPr>
                        <a:t>&gt; 20%</a:t>
                      </a: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487658"/>
                  </a:ext>
                </a:extLst>
              </a:tr>
              <a:tr h="501258">
                <a:tc vMerge="1">
                  <a:txBody>
                    <a:bodyPr/>
                    <a:lstStyle/>
                    <a:p>
                      <a:pPr algn="ctr"/>
                      <a:endParaRPr lang="nl-NL" sz="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Smaragdmos</a:t>
                      </a:r>
                      <a:endParaRPr lang="nl-NL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i="1">
                          <a:solidFill>
                            <a:schemeClr val="bg1"/>
                          </a:solidFill>
                          <a:effectLst/>
                        </a:rPr>
                        <a:t>Homalothecium lutescens</a:t>
                      </a:r>
                      <a:endParaRPr lang="nl-NL" sz="14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solidFill>
                            <a:schemeClr val="bg1"/>
                          </a:solidFill>
                          <a:effectLst/>
                        </a:rPr>
                        <a:t>&gt; 20%</a:t>
                      </a:r>
                    </a:p>
                  </a:txBody>
                  <a:tcPr marL="35231" marR="35231" marT="17615" marB="17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626355"/>
                  </a:ext>
                </a:extLst>
              </a:tr>
            </a:tbl>
          </a:graphicData>
        </a:graphic>
      </p:graphicFrame>
      <p:pic>
        <p:nvPicPr>
          <p:cNvPr id="5" name="Afbeelding 4">
            <a:extLst>
              <a:ext uri="{FF2B5EF4-FFF2-40B4-BE49-F238E27FC236}">
                <a16:creationId xmlns:a16="http://schemas.microsoft.com/office/drawing/2014/main" id="{6821AAF6-5365-4984-9194-55E756BF62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2802" r="58047" b="7221"/>
          <a:stretch/>
        </p:blipFill>
        <p:spPr>
          <a:xfrm>
            <a:off x="6633021" y="3886200"/>
            <a:ext cx="3003103" cy="3327762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60202F3A-66A5-4612-9CF2-25D83D234AA6}"/>
              </a:ext>
            </a:extLst>
          </p:cNvPr>
          <p:cNvGrpSpPr/>
          <p:nvPr/>
        </p:nvGrpSpPr>
        <p:grpSpPr>
          <a:xfrm>
            <a:off x="6214285" y="858083"/>
            <a:ext cx="3421839" cy="2921754"/>
            <a:chOff x="5881901" y="858083"/>
            <a:chExt cx="3421839" cy="2921754"/>
          </a:xfrm>
        </p:grpSpPr>
        <p:pic>
          <p:nvPicPr>
            <p:cNvPr id="5123" name="Picture 3" descr="Campyliadelphus chrysophyllus ">
              <a:extLst>
                <a:ext uri="{FF2B5EF4-FFF2-40B4-BE49-F238E27FC236}">
                  <a16:creationId xmlns:a16="http://schemas.microsoft.com/office/drawing/2014/main" id="{09C2CB62-E2C5-46EE-AB24-A9A56C08D5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7069" y="858083"/>
              <a:ext cx="2996671" cy="29217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Pijl: rechts 2">
              <a:extLst>
                <a:ext uri="{FF2B5EF4-FFF2-40B4-BE49-F238E27FC236}">
                  <a16:creationId xmlns:a16="http://schemas.microsoft.com/office/drawing/2014/main" id="{42C3F0EB-04AE-4A8F-8AAD-0C15E771376D}"/>
                </a:ext>
              </a:extLst>
            </p:cNvPr>
            <p:cNvSpPr/>
            <p:nvPr/>
          </p:nvSpPr>
          <p:spPr>
            <a:xfrm>
              <a:off x="5881901" y="3093928"/>
              <a:ext cx="313151" cy="288099"/>
            </a:xfrm>
            <a:prstGeom prst="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9" name="Afbeelding 8">
            <a:hlinkClick r:id="rId7" tooltip="Photographs of Bryophytes "/>
            <a:extLst>
              <a:ext uri="{FF2B5EF4-FFF2-40B4-BE49-F238E27FC236}">
                <a16:creationId xmlns:a16="http://schemas.microsoft.com/office/drawing/2014/main" id="{50FC1827-A5DD-4157-8016-C31C94E1BBC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2065" y="7213962"/>
            <a:ext cx="322041" cy="32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/>
          <p:cNvSpPr/>
          <p:nvPr/>
        </p:nvSpPr>
        <p:spPr>
          <a:xfrm>
            <a:off x="6668" y="0"/>
            <a:ext cx="10079567" cy="7559675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5597" tIns="37798" rIns="75597" bIns="377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07943"/>
            <a:endParaRPr lang="nl-NL" sz="14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524" y="198211"/>
            <a:ext cx="9869576" cy="767747"/>
          </a:xfrm>
        </p:spPr>
        <p:txBody>
          <a:bodyPr>
            <a:normAutofit fontScale="90000"/>
          </a:bodyPr>
          <a:lstStyle/>
          <a:p>
            <a:pPr algn="r"/>
            <a:r>
              <a:rPr lang="nl-NL" sz="3307" b="1" noProof="0" dirty="0">
                <a:solidFill>
                  <a:srgbClr val="92D050"/>
                </a:solidFill>
                <a:latin typeface="Verdana" panose="020B0604030504040204" pitchFamily="34" charset="0"/>
              </a:rPr>
              <a:t>Klasse van de kalkgraslanden (Dolomieten)</a:t>
            </a:r>
            <a:br>
              <a:rPr lang="nl-NL" sz="3307" b="1" noProof="0" dirty="0">
                <a:solidFill>
                  <a:srgbClr val="92D050"/>
                </a:solidFill>
                <a:latin typeface="Verdana" panose="020B0604030504040204" pitchFamily="34" charset="0"/>
              </a:rPr>
            </a:br>
            <a:r>
              <a:rPr lang="nl-NL" sz="1984" b="1" noProof="0" dirty="0" err="1">
                <a:solidFill>
                  <a:srgbClr val="92D050"/>
                </a:solidFill>
                <a:latin typeface="Verdana" panose="020B0604030504040204" pitchFamily="34" charset="0"/>
              </a:rPr>
              <a:t>Festuco-Brometea</a:t>
            </a:r>
            <a:endParaRPr lang="nl-NL" sz="1984" b="1" noProof="0" dirty="0">
              <a:solidFill>
                <a:srgbClr val="92D050"/>
              </a:solidFill>
              <a:latin typeface="Verdana" panose="020B0604030504040204" pitchFamily="34" charset="0"/>
            </a:endParaRPr>
          </a:p>
        </p:txBody>
      </p:sp>
      <p:grpSp>
        <p:nvGrpSpPr>
          <p:cNvPr id="22" name="Groep 21"/>
          <p:cNvGrpSpPr/>
          <p:nvPr/>
        </p:nvGrpSpPr>
        <p:grpSpPr>
          <a:xfrm>
            <a:off x="694048" y="1746081"/>
            <a:ext cx="2624887" cy="3719462"/>
            <a:chOff x="593444" y="104114"/>
            <a:chExt cx="3175000" cy="4498970"/>
          </a:xfrm>
        </p:grpSpPr>
        <p:pic>
          <p:nvPicPr>
            <p:cNvPr id="3" name="Popup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444" y="104114"/>
              <a:ext cx="3175000" cy="4233333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4" name="Text2"/>
            <p:cNvSpPr txBox="1"/>
            <p:nvPr/>
          </p:nvSpPr>
          <p:spPr>
            <a:xfrm>
              <a:off x="593444" y="4337447"/>
              <a:ext cx="3175000" cy="26563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defTabSz="1007943">
                <a:spcBef>
                  <a:spcPct val="50000"/>
                </a:spcBef>
                <a:spcAft>
                  <a:spcPct val="0"/>
                </a:spcAft>
              </a:pPr>
              <a:r>
                <a:rPr lang="nl-NL" sz="827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Voorjaarszegge</a:t>
              </a:r>
            </a:p>
          </p:txBody>
        </p:sp>
      </p:grpSp>
      <p:grpSp>
        <p:nvGrpSpPr>
          <p:cNvPr id="25" name="Groep 24"/>
          <p:cNvGrpSpPr/>
          <p:nvPr/>
        </p:nvGrpSpPr>
        <p:grpSpPr>
          <a:xfrm>
            <a:off x="6796203" y="1762163"/>
            <a:ext cx="2624887" cy="3719462"/>
            <a:chOff x="8891214" y="1463032"/>
            <a:chExt cx="3175000" cy="4498970"/>
          </a:xfrm>
        </p:grpSpPr>
        <p:pic>
          <p:nvPicPr>
            <p:cNvPr id="15" name="Popup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91214" y="1463032"/>
              <a:ext cx="3175000" cy="4233333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16" name="Text6"/>
            <p:cNvSpPr txBox="1"/>
            <p:nvPr/>
          </p:nvSpPr>
          <p:spPr>
            <a:xfrm>
              <a:off x="8891214" y="5696365"/>
              <a:ext cx="3175000" cy="26563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r" defTabSz="1007943">
                <a:spcBef>
                  <a:spcPct val="50000"/>
                </a:spcBef>
                <a:spcAft>
                  <a:spcPct val="0"/>
                </a:spcAft>
              </a:pPr>
              <a:r>
                <a:rPr lang="nl-NL" sz="827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Berglaserkruid</a:t>
              </a:r>
            </a:p>
          </p:txBody>
        </p:sp>
      </p:grpSp>
      <p:grpSp>
        <p:nvGrpSpPr>
          <p:cNvPr id="24" name="Groep 23"/>
          <p:cNvGrpSpPr/>
          <p:nvPr/>
        </p:nvGrpSpPr>
        <p:grpSpPr>
          <a:xfrm>
            <a:off x="5483759" y="2656857"/>
            <a:ext cx="2624887" cy="3719462"/>
            <a:chOff x="6875277" y="2070669"/>
            <a:chExt cx="3175000" cy="4498970"/>
          </a:xfrm>
        </p:grpSpPr>
        <p:pic>
          <p:nvPicPr>
            <p:cNvPr id="6" name="Popup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75277" y="2070669"/>
              <a:ext cx="3175000" cy="4233333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7" name="Text3"/>
            <p:cNvSpPr txBox="1"/>
            <p:nvPr/>
          </p:nvSpPr>
          <p:spPr>
            <a:xfrm>
              <a:off x="6875277" y="6304002"/>
              <a:ext cx="3175000" cy="26563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 defTabSz="1007943">
                <a:spcBef>
                  <a:spcPct val="50000"/>
                </a:spcBef>
                <a:spcAft>
                  <a:spcPct val="0"/>
                </a:spcAft>
              </a:pPr>
              <a:r>
                <a:rPr lang="nl-NL" sz="827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Hartbladige Kogelbloem</a:t>
              </a:r>
            </a:p>
          </p:txBody>
        </p:sp>
      </p:grpSp>
      <p:grpSp>
        <p:nvGrpSpPr>
          <p:cNvPr id="12" name="Groep 11"/>
          <p:cNvGrpSpPr/>
          <p:nvPr/>
        </p:nvGrpSpPr>
        <p:grpSpPr>
          <a:xfrm>
            <a:off x="2491485" y="2656856"/>
            <a:ext cx="2775381" cy="3904109"/>
            <a:chOff x="1919536" y="2661374"/>
            <a:chExt cx="2517775" cy="3541738"/>
          </a:xfrm>
        </p:grpSpPr>
        <p:pic>
          <p:nvPicPr>
            <p:cNvPr id="5" name="Popup7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9430" y="2661374"/>
              <a:ext cx="2291508" cy="3175300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8" name="Text7"/>
            <p:cNvSpPr txBox="1"/>
            <p:nvPr/>
          </p:nvSpPr>
          <p:spPr>
            <a:xfrm>
              <a:off x="1919536" y="5828680"/>
              <a:ext cx="2517775" cy="37443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 defTabSz="1007943">
                <a:spcBef>
                  <a:spcPct val="50000"/>
                </a:spcBef>
                <a:spcAft>
                  <a:spcPct val="0"/>
                </a:spcAft>
              </a:pPr>
              <a:r>
                <a:rPr lang="nl-NL" sz="882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Aardzegge</a:t>
              </a:r>
              <a:br>
                <a:rPr lang="nl-NL" sz="882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</a:br>
              <a:r>
                <a:rPr lang="nl-NL" sz="1200" b="1" dirty="0" err="1">
                  <a:solidFill>
                    <a:srgbClr val="FF7C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Carex</a:t>
              </a:r>
              <a:r>
                <a:rPr lang="nl-NL" sz="1200" b="1" dirty="0">
                  <a:solidFill>
                    <a:srgbClr val="FF7C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nl-NL" sz="1200" b="1" dirty="0" err="1">
                  <a:solidFill>
                    <a:srgbClr val="FF7C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humilis</a:t>
              </a:r>
              <a:endParaRPr lang="nl-NL" sz="882" b="1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432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6E9B60-DF4C-401C-8CC3-1AA862956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224" y="190044"/>
            <a:ext cx="7138491" cy="906127"/>
          </a:xfrm>
        </p:spPr>
        <p:txBody>
          <a:bodyPr>
            <a:normAutofit fontScale="90000"/>
          </a:bodyPr>
          <a:lstStyle/>
          <a:p>
            <a:r>
              <a:rPr lang="nl-NL" noProof="0" dirty="0"/>
              <a:t>Synoptische tabel</a:t>
            </a:r>
            <a:br>
              <a:rPr lang="nl-NL" noProof="0" dirty="0"/>
            </a:br>
            <a:r>
              <a:rPr lang="nl-NL" sz="2000" noProof="0" dirty="0"/>
              <a:t>Dolomieten </a:t>
            </a:r>
            <a:r>
              <a:rPr lang="nl-NL" sz="2000" noProof="0" dirty="0" err="1"/>
              <a:t>Pignatti</a:t>
            </a:r>
            <a:endParaRPr lang="nl-NL" noProof="0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95BABBFB-E01B-4BBB-A5F8-0ADD2A978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2224" y="3779837"/>
            <a:ext cx="6868412" cy="361751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2BC7D80-121E-465E-894C-BCFE4B1E6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25" y="1230511"/>
            <a:ext cx="6868412" cy="2658877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D162E087-3EE3-41C6-83EB-D8CDEE072451}"/>
              </a:ext>
            </a:extLst>
          </p:cNvPr>
          <p:cNvGrpSpPr/>
          <p:nvPr/>
        </p:nvGrpSpPr>
        <p:grpSpPr>
          <a:xfrm>
            <a:off x="2955851" y="474158"/>
            <a:ext cx="4017987" cy="6724084"/>
            <a:chOff x="2955851" y="474158"/>
            <a:chExt cx="4017987" cy="6724084"/>
          </a:xfrm>
        </p:grpSpPr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6234FD06-FB72-4324-9606-CB216CDD50DC}"/>
                </a:ext>
              </a:extLst>
            </p:cNvPr>
            <p:cNvSpPr/>
            <p:nvPr/>
          </p:nvSpPr>
          <p:spPr>
            <a:xfrm>
              <a:off x="2955851" y="1499191"/>
              <a:ext cx="3274828" cy="5699051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Tekstballon: rechthoek met afgeronde hoeken 5">
              <a:extLst>
                <a:ext uri="{FF2B5EF4-FFF2-40B4-BE49-F238E27FC236}">
                  <a16:creationId xmlns:a16="http://schemas.microsoft.com/office/drawing/2014/main" id="{B5D4123E-E6AA-4DEE-AE57-BB339094AA9E}"/>
                </a:ext>
              </a:extLst>
            </p:cNvPr>
            <p:cNvSpPr/>
            <p:nvPr/>
          </p:nvSpPr>
          <p:spPr>
            <a:xfrm>
              <a:off x="5487520" y="474158"/>
              <a:ext cx="1486318" cy="707016"/>
            </a:xfrm>
            <a:prstGeom prst="wedgeRoundRectCallout">
              <a:avLst>
                <a:gd name="adj1" fmla="val -57622"/>
                <a:gd name="adj2" fmla="val 96065"/>
                <a:gd name="adj3" fmla="val 16667"/>
              </a:avLst>
            </a:prstGeom>
            <a:solidFill>
              <a:srgbClr val="FFFF00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b="1" dirty="0">
                  <a:solidFill>
                    <a:srgbClr val="FF0000"/>
                  </a:solidFill>
                </a:rPr>
                <a:t>7 </a:t>
              </a:r>
              <a:r>
                <a:rPr lang="en-GB" sz="1100" b="1" dirty="0" err="1">
                  <a:solidFill>
                    <a:srgbClr val="FF0000"/>
                  </a:solidFill>
                </a:rPr>
                <a:t>associaties</a:t>
              </a:r>
              <a:r>
                <a:rPr lang="en-GB" sz="1100" b="1" dirty="0">
                  <a:solidFill>
                    <a:srgbClr val="FF0000"/>
                  </a:solidFill>
                </a:rPr>
                <a:t> van de </a:t>
              </a:r>
              <a:r>
                <a:rPr lang="en-GB" sz="1100" b="1" dirty="0" err="1">
                  <a:solidFill>
                    <a:srgbClr val="FF0000"/>
                  </a:solidFill>
                </a:rPr>
                <a:t>klasse</a:t>
              </a:r>
              <a:r>
                <a:rPr lang="en-GB" sz="1100" b="1" dirty="0">
                  <a:solidFill>
                    <a:srgbClr val="FF0000"/>
                  </a:solidFill>
                </a:rPr>
                <a:t> </a:t>
              </a:r>
              <a:r>
                <a:rPr lang="nl-NL" sz="1100" b="1" dirty="0" err="1">
                  <a:solidFill>
                    <a:srgbClr val="FF0000"/>
                  </a:solidFill>
                </a:rPr>
                <a:t>Festuco-Brometea</a:t>
              </a:r>
              <a:endParaRPr lang="nl-NL" sz="1100" b="1" dirty="0">
                <a:solidFill>
                  <a:srgbClr val="FF0000"/>
                </a:solidFill>
              </a:endParaRPr>
            </a:p>
            <a:p>
              <a:pPr algn="ctr"/>
              <a:endParaRPr lang="nl-NL" sz="11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C1FEC76D-6285-42D6-8377-552E480DFD6A}"/>
              </a:ext>
            </a:extLst>
          </p:cNvPr>
          <p:cNvGrpSpPr/>
          <p:nvPr/>
        </p:nvGrpSpPr>
        <p:grpSpPr>
          <a:xfrm>
            <a:off x="2955851" y="3697643"/>
            <a:ext cx="5047971" cy="3651686"/>
            <a:chOff x="2955851" y="3697643"/>
            <a:chExt cx="5047971" cy="3651686"/>
          </a:xfrm>
        </p:grpSpPr>
        <p:sp>
          <p:nvSpPr>
            <p:cNvPr id="7" name="Gedachtewolkje: wolk 6">
              <a:extLst>
                <a:ext uri="{FF2B5EF4-FFF2-40B4-BE49-F238E27FC236}">
                  <a16:creationId xmlns:a16="http://schemas.microsoft.com/office/drawing/2014/main" id="{911DA376-AB5C-4864-94EE-FBC7A9001EAE}"/>
                </a:ext>
              </a:extLst>
            </p:cNvPr>
            <p:cNvSpPr/>
            <p:nvPr/>
          </p:nvSpPr>
          <p:spPr>
            <a:xfrm>
              <a:off x="6518815" y="3697643"/>
              <a:ext cx="1485007" cy="609759"/>
            </a:xfrm>
            <a:prstGeom prst="cloudCallout">
              <a:avLst>
                <a:gd name="adj1" fmla="val -60706"/>
                <a:gd name="adj2" fmla="val 72585"/>
              </a:avLst>
            </a:prstGeom>
            <a:solidFill>
              <a:srgbClr val="FFFF99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200" b="1" dirty="0" err="1">
                  <a:solidFill>
                    <a:schemeClr val="accent5"/>
                  </a:solidFill>
                </a:rPr>
                <a:t>Presenties</a:t>
              </a:r>
              <a:endParaRPr lang="nl-NL" sz="1200" dirty="0"/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E8D8E4D1-0542-4EC4-A14D-C70354369519}"/>
                </a:ext>
              </a:extLst>
            </p:cNvPr>
            <p:cNvSpPr/>
            <p:nvPr/>
          </p:nvSpPr>
          <p:spPr>
            <a:xfrm>
              <a:off x="2955851" y="3937412"/>
              <a:ext cx="3274828" cy="3411917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id="{887BDE4F-BF9C-4B91-9499-192BE9CEE158}"/>
              </a:ext>
            </a:extLst>
          </p:cNvPr>
          <p:cNvGrpSpPr/>
          <p:nvPr/>
        </p:nvGrpSpPr>
        <p:grpSpPr>
          <a:xfrm>
            <a:off x="4784998" y="613983"/>
            <a:ext cx="4753402" cy="3932879"/>
            <a:chOff x="4784998" y="613983"/>
            <a:chExt cx="4753402" cy="3932879"/>
          </a:xfrm>
        </p:grpSpPr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C793A8D4-1054-4E29-8CE7-19A989AFE8FF}"/>
                </a:ext>
              </a:extLst>
            </p:cNvPr>
            <p:cNvSpPr/>
            <p:nvPr/>
          </p:nvSpPr>
          <p:spPr>
            <a:xfrm>
              <a:off x="4784998" y="3524876"/>
              <a:ext cx="255313" cy="197310"/>
            </a:xfrm>
            <a:prstGeom prst="ellipse">
              <a:avLst/>
            </a:prstGeom>
            <a:noFill/>
            <a:ln w="254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D843593F-B1D7-44D0-9454-6351D11A5275}"/>
                </a:ext>
              </a:extLst>
            </p:cNvPr>
            <p:cNvSpPr/>
            <p:nvPr/>
          </p:nvSpPr>
          <p:spPr>
            <a:xfrm>
              <a:off x="4912655" y="4349552"/>
              <a:ext cx="255313" cy="197310"/>
            </a:xfrm>
            <a:prstGeom prst="ellipse">
              <a:avLst/>
            </a:prstGeom>
            <a:noFill/>
            <a:ln w="254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098" name="Picture 2" descr="Carex humilis.jpg">
              <a:hlinkClick r:id="rId5" tooltip="CC BY-SA 3.0"/>
              <a:extLst>
                <a:ext uri="{FF2B5EF4-FFF2-40B4-BE49-F238E27FC236}">
                  <a16:creationId xmlns:a16="http://schemas.microsoft.com/office/drawing/2014/main" id="{31E35A1E-9330-487F-8713-BAAFC7C9DB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6841" y="613983"/>
              <a:ext cx="2751559" cy="36702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7339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AB6D41-7EF9-49CA-A201-7506CA223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86" y="321096"/>
            <a:ext cx="7496303" cy="699629"/>
          </a:xfrm>
        </p:spPr>
        <p:txBody>
          <a:bodyPr>
            <a:normAutofit fontScale="90000"/>
          </a:bodyPr>
          <a:lstStyle/>
          <a:p>
            <a:r>
              <a:rPr lang="nl-NL" noProof="0" dirty="0"/>
              <a:t>Vingerafdruk </a:t>
            </a:r>
            <a:r>
              <a:rPr lang="nl-NL" noProof="0" dirty="0" err="1"/>
              <a:t>Gentiano-Koelerietum</a:t>
            </a:r>
            <a:br>
              <a:rPr lang="nl-NL" noProof="0" dirty="0"/>
            </a:br>
            <a:r>
              <a:rPr lang="nl-NL" noProof="0" dirty="0"/>
              <a:t> 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9A031FC-CFC2-4438-BD88-8C977843D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874" y="1151850"/>
            <a:ext cx="7698847" cy="5894975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A121334D-8C01-4E76-8BF6-FA24C62B91DC}"/>
              </a:ext>
            </a:extLst>
          </p:cNvPr>
          <p:cNvGrpSpPr/>
          <p:nvPr/>
        </p:nvGrpSpPr>
        <p:grpSpPr>
          <a:xfrm>
            <a:off x="1546578" y="1679944"/>
            <a:ext cx="6299200" cy="4788000"/>
            <a:chOff x="1546578" y="1679944"/>
            <a:chExt cx="6299200" cy="4788000"/>
          </a:xfrm>
        </p:grpSpPr>
        <p:cxnSp>
          <p:nvCxnSpPr>
            <p:cNvPr id="5" name="Rechte verbindingslijn 4">
              <a:extLst>
                <a:ext uri="{FF2B5EF4-FFF2-40B4-BE49-F238E27FC236}">
                  <a16:creationId xmlns:a16="http://schemas.microsoft.com/office/drawing/2014/main" id="{0273B88B-DA68-4BCD-AA88-396B4E8E57BA}"/>
                </a:ext>
              </a:extLst>
            </p:cNvPr>
            <p:cNvCxnSpPr/>
            <p:nvPr/>
          </p:nvCxnSpPr>
          <p:spPr>
            <a:xfrm>
              <a:off x="4720856" y="1679944"/>
              <a:ext cx="0" cy="4788000"/>
            </a:xfrm>
            <a:prstGeom prst="line">
              <a:avLst/>
            </a:prstGeom>
            <a:ln w="2540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" name="Rechte verbindingslijn 5">
              <a:extLst>
                <a:ext uri="{FF2B5EF4-FFF2-40B4-BE49-F238E27FC236}">
                  <a16:creationId xmlns:a16="http://schemas.microsoft.com/office/drawing/2014/main" id="{10AEF4A3-E035-40CD-A6AE-C6754B72ED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46578" y="4099337"/>
              <a:ext cx="6299200" cy="1"/>
            </a:xfrm>
            <a:prstGeom prst="line">
              <a:avLst/>
            </a:prstGeom>
            <a:ln w="2540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1" name="Gedachtewolkje: wolk 10">
            <a:extLst>
              <a:ext uri="{FF2B5EF4-FFF2-40B4-BE49-F238E27FC236}">
                <a16:creationId xmlns:a16="http://schemas.microsoft.com/office/drawing/2014/main" id="{9C48495E-0FCD-4864-9EFE-FAB8FB917419}"/>
              </a:ext>
            </a:extLst>
          </p:cNvPr>
          <p:cNvSpPr/>
          <p:nvPr/>
        </p:nvSpPr>
        <p:spPr>
          <a:xfrm>
            <a:off x="1521639" y="1083576"/>
            <a:ext cx="2831147" cy="671641"/>
          </a:xfrm>
          <a:prstGeom prst="cloudCallout">
            <a:avLst>
              <a:gd name="adj1" fmla="val -10067"/>
              <a:gd name="adj2" fmla="val 109562"/>
            </a:avLst>
          </a:prstGeom>
          <a:solidFill>
            <a:srgbClr val="FFFF99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>
                <a:solidFill>
                  <a:schemeClr val="accent5"/>
                </a:solidFill>
              </a:rPr>
              <a:t>Mogelijk kensoort, maar niet zo praktisch</a:t>
            </a:r>
            <a:endParaRPr lang="nl-NL" sz="1200" dirty="0"/>
          </a:p>
        </p:txBody>
      </p:sp>
      <p:sp>
        <p:nvSpPr>
          <p:cNvPr id="12" name="Gedachtewolkje: wolk 11">
            <a:extLst>
              <a:ext uri="{FF2B5EF4-FFF2-40B4-BE49-F238E27FC236}">
                <a16:creationId xmlns:a16="http://schemas.microsoft.com/office/drawing/2014/main" id="{FB700C4D-6566-4F42-B37D-CE62F43B79E3}"/>
              </a:ext>
            </a:extLst>
          </p:cNvPr>
          <p:cNvSpPr/>
          <p:nvPr/>
        </p:nvSpPr>
        <p:spPr>
          <a:xfrm>
            <a:off x="6488709" y="977586"/>
            <a:ext cx="1926681" cy="671641"/>
          </a:xfrm>
          <a:prstGeom prst="cloudCallout">
            <a:avLst>
              <a:gd name="adj1" fmla="val -19318"/>
              <a:gd name="adj2" fmla="val 84225"/>
            </a:avLst>
          </a:prstGeom>
          <a:solidFill>
            <a:srgbClr val="FFFF99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>
                <a:solidFill>
                  <a:schemeClr val="accent5"/>
                </a:solidFill>
              </a:rPr>
              <a:t>Ideaal voor kensoorten!</a:t>
            </a:r>
            <a:endParaRPr lang="nl-NL" sz="1200" dirty="0"/>
          </a:p>
        </p:txBody>
      </p:sp>
      <p:sp>
        <p:nvSpPr>
          <p:cNvPr id="13" name="Gedachtewolkje: wolk 12">
            <a:extLst>
              <a:ext uri="{FF2B5EF4-FFF2-40B4-BE49-F238E27FC236}">
                <a16:creationId xmlns:a16="http://schemas.microsoft.com/office/drawing/2014/main" id="{377E9FD6-3018-4F3F-8BCA-1B594064E611}"/>
              </a:ext>
            </a:extLst>
          </p:cNvPr>
          <p:cNvSpPr/>
          <p:nvPr/>
        </p:nvSpPr>
        <p:spPr>
          <a:xfrm>
            <a:off x="5901728" y="3694406"/>
            <a:ext cx="1783644" cy="671641"/>
          </a:xfrm>
          <a:prstGeom prst="cloudCallout">
            <a:avLst>
              <a:gd name="adj1" fmla="val -13198"/>
              <a:gd name="adj2" fmla="val 95812"/>
            </a:avLst>
          </a:prstGeom>
          <a:solidFill>
            <a:srgbClr val="FFFF99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>
                <a:solidFill>
                  <a:schemeClr val="accent5"/>
                </a:solidFill>
              </a:rPr>
              <a:t>Constante soorten</a:t>
            </a:r>
            <a:endParaRPr lang="nl-NL" sz="1200" dirty="0"/>
          </a:p>
        </p:txBody>
      </p:sp>
      <p:sp>
        <p:nvSpPr>
          <p:cNvPr id="14" name="Gedachtewolkje: wolk 13">
            <a:extLst>
              <a:ext uri="{FF2B5EF4-FFF2-40B4-BE49-F238E27FC236}">
                <a16:creationId xmlns:a16="http://schemas.microsoft.com/office/drawing/2014/main" id="{C1CBC52F-77CB-4A6F-A3FD-55FA3C643275}"/>
              </a:ext>
            </a:extLst>
          </p:cNvPr>
          <p:cNvSpPr/>
          <p:nvPr/>
        </p:nvSpPr>
        <p:spPr>
          <a:xfrm>
            <a:off x="2304942" y="3694406"/>
            <a:ext cx="1783644" cy="671641"/>
          </a:xfrm>
          <a:prstGeom prst="cloudCallout">
            <a:avLst>
              <a:gd name="adj1" fmla="val -19197"/>
              <a:gd name="adj2" fmla="val 95812"/>
            </a:avLst>
          </a:prstGeom>
          <a:solidFill>
            <a:srgbClr val="FFFF99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>
                <a:solidFill>
                  <a:schemeClr val="accent5"/>
                </a:solidFill>
              </a:rPr>
              <a:t>Begeleidende soorten</a:t>
            </a:r>
            <a:endParaRPr lang="nl-NL" sz="1200" dirty="0"/>
          </a:p>
        </p:txBody>
      </p:sp>
      <p:sp>
        <p:nvSpPr>
          <p:cNvPr id="15" name="Gedachtewolkje: wolk 14">
            <a:extLst>
              <a:ext uri="{FF2B5EF4-FFF2-40B4-BE49-F238E27FC236}">
                <a16:creationId xmlns:a16="http://schemas.microsoft.com/office/drawing/2014/main" id="{B4C6D8B8-918F-4797-A74F-28CAF0954D3F}"/>
              </a:ext>
            </a:extLst>
          </p:cNvPr>
          <p:cNvSpPr/>
          <p:nvPr/>
        </p:nvSpPr>
        <p:spPr>
          <a:xfrm>
            <a:off x="7352486" y="4359378"/>
            <a:ext cx="2228106" cy="671641"/>
          </a:xfrm>
          <a:prstGeom prst="cloudCallout">
            <a:avLst/>
          </a:prstGeom>
          <a:solidFill>
            <a:srgbClr val="FFFF99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>
                <a:solidFill>
                  <a:schemeClr val="accent5"/>
                </a:solidFill>
              </a:rPr>
              <a:t>Mogelijk differentiërende soorten</a:t>
            </a:r>
            <a:endParaRPr lang="nl-NL" sz="1200" dirty="0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15C69B07-F10F-4133-8F50-8324743E210D}"/>
              </a:ext>
            </a:extLst>
          </p:cNvPr>
          <p:cNvSpPr/>
          <p:nvPr/>
        </p:nvSpPr>
        <p:spPr>
          <a:xfrm>
            <a:off x="5415014" y="4902102"/>
            <a:ext cx="2746844" cy="934241"/>
          </a:xfrm>
          <a:prstGeom prst="ellipse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3506CEAF-3EF5-4BCF-8471-0657374D533E}"/>
              </a:ext>
            </a:extLst>
          </p:cNvPr>
          <p:cNvGrpSpPr/>
          <p:nvPr/>
        </p:nvGrpSpPr>
        <p:grpSpPr>
          <a:xfrm>
            <a:off x="1313235" y="1649227"/>
            <a:ext cx="2010714" cy="1715618"/>
            <a:chOff x="9564322" y="59628"/>
            <a:chExt cx="2983022" cy="2470606"/>
          </a:xfrm>
        </p:grpSpPr>
        <p:pic>
          <p:nvPicPr>
            <p:cNvPr id="2052" name="Picture 4" descr="Sainfoin2.jpg">
              <a:hlinkClick r:id="rId4" tooltip="CC BY-SA 3.0"/>
              <a:extLst>
                <a:ext uri="{FF2B5EF4-FFF2-40B4-BE49-F238E27FC236}">
                  <a16:creationId xmlns:a16="http://schemas.microsoft.com/office/drawing/2014/main" id="{C8468372-CBEA-4EF8-945A-00689C20E5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728" y="168392"/>
              <a:ext cx="2352616" cy="236184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Rechte verbindingslijn 6">
              <a:extLst>
                <a:ext uri="{FF2B5EF4-FFF2-40B4-BE49-F238E27FC236}">
                  <a16:creationId xmlns:a16="http://schemas.microsoft.com/office/drawing/2014/main" id="{908B074B-9627-4DC0-AC50-1CBD4F383FFF}"/>
                </a:ext>
              </a:extLst>
            </p:cNvPr>
            <p:cNvCxnSpPr>
              <a:cxnSpLocks/>
            </p:cNvCxnSpPr>
            <p:nvPr/>
          </p:nvCxnSpPr>
          <p:spPr>
            <a:xfrm>
              <a:off x="9564322" y="59628"/>
              <a:ext cx="630406" cy="568604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008E3E70-7ED9-464B-A8C3-C3EB3B5FD830}"/>
              </a:ext>
            </a:extLst>
          </p:cNvPr>
          <p:cNvGrpSpPr/>
          <p:nvPr/>
        </p:nvGrpSpPr>
        <p:grpSpPr>
          <a:xfrm>
            <a:off x="1453641" y="2249478"/>
            <a:ext cx="2067060" cy="2116567"/>
            <a:chOff x="9975962" y="3341098"/>
            <a:chExt cx="2067060" cy="2116567"/>
          </a:xfrm>
        </p:grpSpPr>
        <p:pic>
          <p:nvPicPr>
            <p:cNvPr id="2050" name="Picture 2" descr="https://upload.wikimedia.org/wikipedia/commons/thumb/8/89/Gentianopsis_ciliata_220907.jpg/800px-Gentianopsis_ciliata_220907.jpg">
              <a:hlinkClick r:id="rId6"/>
              <a:extLst>
                <a:ext uri="{FF2B5EF4-FFF2-40B4-BE49-F238E27FC236}">
                  <a16:creationId xmlns:a16="http://schemas.microsoft.com/office/drawing/2014/main" id="{2BDD797F-0E5F-477A-8095-8662A97926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5816" y="3341098"/>
              <a:ext cx="1647206" cy="211656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9ABF8D35-2149-4C8B-832D-52AB7514F3D3}"/>
                </a:ext>
              </a:extLst>
            </p:cNvPr>
            <p:cNvCxnSpPr>
              <a:cxnSpLocks/>
            </p:cNvCxnSpPr>
            <p:nvPr/>
          </p:nvCxnSpPr>
          <p:spPr>
            <a:xfrm>
              <a:off x="9975962" y="4107193"/>
              <a:ext cx="419854" cy="0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ep 16">
            <a:extLst>
              <a:ext uri="{FF2B5EF4-FFF2-40B4-BE49-F238E27FC236}">
                <a16:creationId xmlns:a16="http://schemas.microsoft.com/office/drawing/2014/main" id="{E50A954C-8619-43C6-BD7B-58750AC26B42}"/>
              </a:ext>
            </a:extLst>
          </p:cNvPr>
          <p:cNvGrpSpPr/>
          <p:nvPr/>
        </p:nvGrpSpPr>
        <p:grpSpPr>
          <a:xfrm>
            <a:off x="4457729" y="2217082"/>
            <a:ext cx="2421408" cy="1562749"/>
            <a:chOff x="9837125" y="5836342"/>
            <a:chExt cx="2421408" cy="1562749"/>
          </a:xfrm>
        </p:grpSpPr>
        <p:pic>
          <p:nvPicPr>
            <p:cNvPr id="2054" name="Picture 6" descr="https://upload.wikimedia.org/wikipedia/commons/d/d3/Gentianella_germanica_1_MHNT.jpg">
              <a:hlinkClick r:id="rId8" tooltip="By Roger Culos - Own work, CC BY-SA 4.0"/>
              <a:extLst>
                <a:ext uri="{FF2B5EF4-FFF2-40B4-BE49-F238E27FC236}">
                  <a16:creationId xmlns:a16="http://schemas.microsoft.com/office/drawing/2014/main" id="{0081E863-3B8D-4A88-93DD-2FB7852D06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8944" y="5836342"/>
              <a:ext cx="2089589" cy="156274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Rechte verbindingslijn 18">
              <a:extLst>
                <a:ext uri="{FF2B5EF4-FFF2-40B4-BE49-F238E27FC236}">
                  <a16:creationId xmlns:a16="http://schemas.microsoft.com/office/drawing/2014/main" id="{CCD60FEB-1A94-4B55-AC8C-FE54C9D2ABA8}"/>
                </a:ext>
              </a:extLst>
            </p:cNvPr>
            <p:cNvCxnSpPr>
              <a:cxnSpLocks/>
            </p:cNvCxnSpPr>
            <p:nvPr/>
          </p:nvCxnSpPr>
          <p:spPr>
            <a:xfrm>
              <a:off x="9837125" y="6210300"/>
              <a:ext cx="331819" cy="0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ep 26">
            <a:extLst>
              <a:ext uri="{FF2B5EF4-FFF2-40B4-BE49-F238E27FC236}">
                <a16:creationId xmlns:a16="http://schemas.microsoft.com/office/drawing/2014/main" id="{552A38FC-1776-4529-ADE9-F93F1C067FBE}"/>
              </a:ext>
            </a:extLst>
          </p:cNvPr>
          <p:cNvGrpSpPr/>
          <p:nvPr/>
        </p:nvGrpSpPr>
        <p:grpSpPr>
          <a:xfrm>
            <a:off x="6054168" y="1901467"/>
            <a:ext cx="2104960" cy="3000635"/>
            <a:chOff x="5976707" y="1901467"/>
            <a:chExt cx="2104960" cy="3000635"/>
          </a:xfrm>
        </p:grpSpPr>
        <p:pic>
          <p:nvPicPr>
            <p:cNvPr id="2056" name="Picture 8" descr="Centaurea scabiosa flower.jpg">
              <a:extLst>
                <a:ext uri="{FF2B5EF4-FFF2-40B4-BE49-F238E27FC236}">
                  <a16:creationId xmlns:a16="http://schemas.microsoft.com/office/drawing/2014/main" id="{3F0DB6AE-EF30-44E8-A614-714ECA6B20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6707" y="1901467"/>
              <a:ext cx="2104960" cy="277360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5" name="Rechte verbindingslijn 24">
              <a:extLst>
                <a:ext uri="{FF2B5EF4-FFF2-40B4-BE49-F238E27FC236}">
                  <a16:creationId xmlns:a16="http://schemas.microsoft.com/office/drawing/2014/main" id="{751D52AC-D4B5-4CE1-B453-A3F3383FCFC5}"/>
                </a:ext>
              </a:extLst>
            </p:cNvPr>
            <p:cNvCxnSpPr>
              <a:cxnSpLocks/>
            </p:cNvCxnSpPr>
            <p:nvPr/>
          </p:nvCxnSpPr>
          <p:spPr>
            <a:xfrm>
              <a:off x="7114623" y="4695198"/>
              <a:ext cx="0" cy="206904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74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89586-3B37-490D-AA27-660C2958A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4" y="172221"/>
            <a:ext cx="9045559" cy="868639"/>
          </a:xfrm>
        </p:spPr>
        <p:txBody>
          <a:bodyPr>
            <a:noAutofit/>
          </a:bodyPr>
          <a:lstStyle/>
          <a:p>
            <a:r>
              <a:rPr lang="nl-NL" sz="3200" noProof="0" dirty="0"/>
              <a:t>Vingerafdruk met logaritmische schaalverdeling</a:t>
            </a:r>
            <a:br>
              <a:rPr lang="nl-NL" sz="3200" noProof="0" dirty="0"/>
            </a:br>
            <a:endParaRPr lang="nl-NL" sz="3200" noProof="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717241B-9040-4B9B-BA3F-FF379E9FA4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51" y="1132850"/>
            <a:ext cx="7858649" cy="5946259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D897C34C-EC5B-49F2-B8F0-393DA366B28B}"/>
              </a:ext>
            </a:extLst>
          </p:cNvPr>
          <p:cNvGrpSpPr/>
          <p:nvPr/>
        </p:nvGrpSpPr>
        <p:grpSpPr>
          <a:xfrm>
            <a:off x="1784957" y="1619954"/>
            <a:ext cx="6299200" cy="4788000"/>
            <a:chOff x="1546578" y="1679944"/>
            <a:chExt cx="6299200" cy="4788000"/>
          </a:xfrm>
        </p:grpSpPr>
        <p:cxnSp>
          <p:nvCxnSpPr>
            <p:cNvPr id="6" name="Rechte verbindingslijn 5">
              <a:extLst>
                <a:ext uri="{FF2B5EF4-FFF2-40B4-BE49-F238E27FC236}">
                  <a16:creationId xmlns:a16="http://schemas.microsoft.com/office/drawing/2014/main" id="{75AA8903-07FB-4C63-B42B-88F8BF286761}"/>
                </a:ext>
              </a:extLst>
            </p:cNvPr>
            <p:cNvCxnSpPr/>
            <p:nvPr/>
          </p:nvCxnSpPr>
          <p:spPr>
            <a:xfrm>
              <a:off x="4720856" y="1679944"/>
              <a:ext cx="0" cy="4788000"/>
            </a:xfrm>
            <a:prstGeom prst="line">
              <a:avLst/>
            </a:prstGeom>
            <a:ln w="2540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" name="Rechte verbindingslijn 6">
              <a:extLst>
                <a:ext uri="{FF2B5EF4-FFF2-40B4-BE49-F238E27FC236}">
                  <a16:creationId xmlns:a16="http://schemas.microsoft.com/office/drawing/2014/main" id="{8247FC26-D591-4E2E-A090-419EAF7A20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46578" y="4099337"/>
              <a:ext cx="6299200" cy="1"/>
            </a:xfrm>
            <a:prstGeom prst="line">
              <a:avLst/>
            </a:prstGeom>
            <a:ln w="2540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90853C2D-BA3E-459F-9534-869A3A168274}"/>
              </a:ext>
            </a:extLst>
          </p:cNvPr>
          <p:cNvGrpSpPr/>
          <p:nvPr/>
        </p:nvGrpSpPr>
        <p:grpSpPr>
          <a:xfrm>
            <a:off x="4621389" y="2111158"/>
            <a:ext cx="3585633" cy="2818337"/>
            <a:chOff x="4621389" y="2111158"/>
            <a:chExt cx="3585633" cy="2818337"/>
          </a:xfrm>
        </p:grpSpPr>
        <p:pic>
          <p:nvPicPr>
            <p:cNvPr id="3074" name="Picture 2" descr="Bombus pascuorum - Centaurea scabiosa - Keila.jpg">
              <a:extLst>
                <a:ext uri="{FF2B5EF4-FFF2-40B4-BE49-F238E27FC236}">
                  <a16:creationId xmlns:a16="http://schemas.microsoft.com/office/drawing/2014/main" id="{AA52C1C6-1039-4AF0-8F21-A7008262F5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1389" y="2111158"/>
              <a:ext cx="3047379" cy="281833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Rechte verbindingslijn 7">
              <a:extLst>
                <a:ext uri="{FF2B5EF4-FFF2-40B4-BE49-F238E27FC236}">
                  <a16:creationId xmlns:a16="http://schemas.microsoft.com/office/drawing/2014/main" id="{E23755A6-5284-4C83-A3BD-053CB3A0B0AD}"/>
                </a:ext>
              </a:extLst>
            </p:cNvPr>
            <p:cNvCxnSpPr>
              <a:cxnSpLocks/>
            </p:cNvCxnSpPr>
            <p:nvPr/>
          </p:nvCxnSpPr>
          <p:spPr>
            <a:xfrm>
              <a:off x="7668768" y="2359378"/>
              <a:ext cx="538254" cy="304800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207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FCEE1A-5332-4AB1-9BD7-2BB4EC8E9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19" y="299832"/>
            <a:ext cx="7259848" cy="763424"/>
          </a:xfrm>
        </p:spPr>
        <p:txBody>
          <a:bodyPr>
            <a:normAutofit fontScale="90000"/>
          </a:bodyPr>
          <a:lstStyle/>
          <a:p>
            <a:r>
              <a:rPr lang="nl-NL" noProof="0" dirty="0"/>
              <a:t>Synoptische tabel Marjoleinklasse</a:t>
            </a:r>
            <a:br>
              <a:rPr lang="nl-NL" noProof="0" dirty="0"/>
            </a:br>
            <a:r>
              <a:rPr lang="nl-NL" sz="2200" noProof="0" dirty="0"/>
              <a:t>(fragment)</a:t>
            </a:r>
            <a:endParaRPr lang="nl-NL" noProof="0" dirty="0"/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0F0AC699-3882-46C7-98E6-62775B5C4F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29047"/>
              </p:ext>
            </p:extLst>
          </p:nvPr>
        </p:nvGraphicFramePr>
        <p:xfrm>
          <a:off x="653194" y="1626115"/>
          <a:ext cx="5432683" cy="4658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72746">
                  <a:extLst>
                    <a:ext uri="{9D8B030D-6E8A-4147-A177-3AD203B41FA5}">
                      <a16:colId xmlns:a16="http://schemas.microsoft.com/office/drawing/2014/main" val="270453824"/>
                    </a:ext>
                  </a:extLst>
                </a:gridCol>
                <a:gridCol w="2227268">
                  <a:extLst>
                    <a:ext uri="{9D8B030D-6E8A-4147-A177-3AD203B41FA5}">
                      <a16:colId xmlns:a16="http://schemas.microsoft.com/office/drawing/2014/main" val="807834069"/>
                    </a:ext>
                  </a:extLst>
                </a:gridCol>
                <a:gridCol w="907873">
                  <a:extLst>
                    <a:ext uri="{9D8B030D-6E8A-4147-A177-3AD203B41FA5}">
                      <a16:colId xmlns:a16="http://schemas.microsoft.com/office/drawing/2014/main" val="3378267325"/>
                    </a:ext>
                  </a:extLst>
                </a:gridCol>
                <a:gridCol w="153429">
                  <a:extLst>
                    <a:ext uri="{9D8B030D-6E8A-4147-A177-3AD203B41FA5}">
                      <a16:colId xmlns:a16="http://schemas.microsoft.com/office/drawing/2014/main" val="1820697432"/>
                    </a:ext>
                  </a:extLst>
                </a:gridCol>
                <a:gridCol w="700407">
                  <a:extLst>
                    <a:ext uri="{9D8B030D-6E8A-4147-A177-3AD203B41FA5}">
                      <a16:colId xmlns:a16="http://schemas.microsoft.com/office/drawing/2014/main" val="2536235066"/>
                    </a:ext>
                  </a:extLst>
                </a:gridCol>
                <a:gridCol w="970960">
                  <a:extLst>
                    <a:ext uri="{9D8B030D-6E8A-4147-A177-3AD203B41FA5}">
                      <a16:colId xmlns:a16="http://schemas.microsoft.com/office/drawing/2014/main" val="13060521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 err="1"/>
                        <a:t>Syntaxon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K=O=V</a:t>
                      </a:r>
                      <a:endParaRPr lang="nl-NL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/>
                        <a:t>17Aa1</a:t>
                      </a:r>
                      <a:endParaRPr lang="nl-NL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600"/>
                        <a:t>17Aa1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17Aa2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1485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 err="1"/>
                        <a:t>Aantal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opnamen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126</a:t>
                      </a:r>
                      <a:endParaRPr lang="nl-NL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85</a:t>
                      </a:r>
                      <a:endParaRPr lang="nl-NL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85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41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346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nl-NL" sz="16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 err="1"/>
                        <a:t>Soort</a:t>
                      </a:r>
                      <a:endParaRPr lang="nl-NL" sz="16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600" dirty="0" err="1"/>
                        <a:t>Presentie</a:t>
                      </a:r>
                      <a:r>
                        <a:rPr lang="en-GB" sz="1600" dirty="0"/>
                        <a:t> %</a:t>
                      </a:r>
                      <a:endParaRPr lang="nl-NL" sz="16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071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dirty="0" err="1"/>
                        <a:t>kK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 err="1"/>
                        <a:t>Ruig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viooltje</a:t>
                      </a:r>
                      <a:endParaRPr lang="nl-NL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31</a:t>
                      </a:r>
                      <a:endParaRPr lang="nl-NL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18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59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019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 err="1"/>
                        <a:t>Donderkruid</a:t>
                      </a:r>
                      <a:endParaRPr lang="nl-NL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21</a:t>
                      </a:r>
                      <a:endParaRPr lang="nl-NL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17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32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056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 err="1"/>
                        <a:t>Borstelkrans</a:t>
                      </a:r>
                      <a:endParaRPr lang="nl-NL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20</a:t>
                      </a:r>
                      <a:endParaRPr lang="nl-NL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22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15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618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dirty="0" err="1"/>
                        <a:t>dK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Sint-</a:t>
                      </a:r>
                      <a:r>
                        <a:rPr lang="en-GB" sz="1600" dirty="0" err="1"/>
                        <a:t>Janskruid</a:t>
                      </a:r>
                      <a:endParaRPr lang="nl-NL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36</a:t>
                      </a:r>
                      <a:endParaRPr lang="nl-NL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47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12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6719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kA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 err="1"/>
                        <a:t>Marjolein</a:t>
                      </a:r>
                      <a:endParaRPr lang="nl-NL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63</a:t>
                      </a:r>
                      <a:endParaRPr lang="nl-NL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93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-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2545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 err="1"/>
                        <a:t>Viltig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kruiskruid</a:t>
                      </a:r>
                      <a:endParaRPr lang="nl-NL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41</a:t>
                      </a:r>
                      <a:endParaRPr lang="nl-NL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61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-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724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 err="1"/>
                        <a:t>Welriekende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salomonszegel</a:t>
                      </a:r>
                      <a:endParaRPr lang="nl-NL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30</a:t>
                      </a:r>
                      <a:endParaRPr lang="nl-NL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-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93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9848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Glad </a:t>
                      </a:r>
                      <a:r>
                        <a:rPr lang="en-GB" sz="1600" dirty="0" err="1"/>
                        <a:t>parelzaad</a:t>
                      </a:r>
                      <a:endParaRPr lang="nl-NL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28</a:t>
                      </a:r>
                      <a:endParaRPr lang="nl-NL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6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73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937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dirty="0" err="1"/>
                        <a:t>dA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 err="1"/>
                        <a:t>Knoopkruid</a:t>
                      </a:r>
                      <a:endParaRPr lang="nl-NL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34</a:t>
                      </a:r>
                      <a:endParaRPr lang="nl-NL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49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985771"/>
                  </a:ext>
                </a:extLst>
              </a:tr>
            </a:tbl>
          </a:graphicData>
        </a:graphic>
      </p:graphicFrame>
      <p:sp>
        <p:nvSpPr>
          <p:cNvPr id="5" name="Tekstvak 4">
            <a:extLst>
              <a:ext uri="{FF2B5EF4-FFF2-40B4-BE49-F238E27FC236}">
                <a16:creationId xmlns:a16="http://schemas.microsoft.com/office/drawing/2014/main" id="{232BB9F4-EAE9-4826-A16B-B9CAF0FBACBF}"/>
              </a:ext>
            </a:extLst>
          </p:cNvPr>
          <p:cNvSpPr txBox="1"/>
          <p:nvPr/>
        </p:nvSpPr>
        <p:spPr>
          <a:xfrm>
            <a:off x="587189" y="6343087"/>
            <a:ext cx="6369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lvl="4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Associatie</a:t>
            </a:r>
            <a:r>
              <a:rPr lang="en-GB" sz="1400" dirty="0"/>
              <a:t> van </a:t>
            </a:r>
            <a:r>
              <a:rPr lang="en-GB" sz="1400" dirty="0" err="1"/>
              <a:t>Dauwbraam</a:t>
            </a:r>
            <a:r>
              <a:rPr lang="en-GB" sz="1400" dirty="0"/>
              <a:t> en </a:t>
            </a:r>
            <a:r>
              <a:rPr lang="en-GB" sz="1400" dirty="0" err="1"/>
              <a:t>Marjolein</a:t>
            </a:r>
            <a:br>
              <a:rPr lang="en-GB" sz="1400" dirty="0"/>
            </a:br>
            <a:r>
              <a:rPr lang="en-GB" sz="1400" dirty="0"/>
              <a:t>17Aa1 </a:t>
            </a:r>
            <a:r>
              <a:rPr lang="en-GB" sz="1400" dirty="0" err="1"/>
              <a:t>Rubo-Origanetum</a:t>
            </a:r>
            <a:endParaRPr lang="en-GB" sz="1400" dirty="0"/>
          </a:p>
          <a:p>
            <a:pPr marL="371475" lvl="4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Associatie</a:t>
            </a:r>
            <a:r>
              <a:rPr lang="en-GB" sz="1400" dirty="0"/>
              <a:t> van </a:t>
            </a:r>
            <a:r>
              <a:rPr lang="en-GB" sz="1400" dirty="0" err="1"/>
              <a:t>Parelzaad</a:t>
            </a:r>
            <a:r>
              <a:rPr lang="en-GB" sz="1400" dirty="0"/>
              <a:t> en </a:t>
            </a:r>
            <a:r>
              <a:rPr lang="en-GB" sz="1400" dirty="0" err="1"/>
              <a:t>Salomonszegel</a:t>
            </a:r>
            <a:br>
              <a:rPr lang="en-GB" sz="1400" dirty="0"/>
            </a:br>
            <a:r>
              <a:rPr lang="en-GB" sz="1400" dirty="0"/>
              <a:t>17Aa2 </a:t>
            </a:r>
            <a:r>
              <a:rPr lang="en-GB" sz="1400" dirty="0" err="1"/>
              <a:t>Polygonato-Lithospermetum</a:t>
            </a:r>
            <a:endParaRPr lang="nl-NL" sz="1400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EAD8300-0B81-4C1A-A998-B063902A81D3}"/>
              </a:ext>
            </a:extLst>
          </p:cNvPr>
          <p:cNvSpPr/>
          <p:nvPr/>
        </p:nvSpPr>
        <p:spPr>
          <a:xfrm>
            <a:off x="4254002" y="1598272"/>
            <a:ext cx="842815" cy="749512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A18DA8A1-C800-451C-89F3-70E907413676}"/>
              </a:ext>
            </a:extLst>
          </p:cNvPr>
          <p:cNvSpPr/>
          <p:nvPr/>
        </p:nvSpPr>
        <p:spPr>
          <a:xfrm>
            <a:off x="5072633" y="1598271"/>
            <a:ext cx="996318" cy="760263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D4EC2ABB-B17F-4610-A65B-03A2F8CE8B06}"/>
              </a:ext>
            </a:extLst>
          </p:cNvPr>
          <p:cNvSpPr/>
          <p:nvPr/>
        </p:nvSpPr>
        <p:spPr>
          <a:xfrm>
            <a:off x="3346835" y="1598272"/>
            <a:ext cx="857473" cy="76342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DFF34916-44B2-467A-BE00-4CE1FC5DA2C0}"/>
              </a:ext>
            </a:extLst>
          </p:cNvPr>
          <p:cNvSpPr/>
          <p:nvPr/>
        </p:nvSpPr>
        <p:spPr>
          <a:xfrm>
            <a:off x="636883" y="2375628"/>
            <a:ext cx="5448994" cy="3936690"/>
          </a:xfrm>
          <a:prstGeom prst="rect">
            <a:avLst/>
          </a:prstGeom>
          <a:solidFill>
            <a:srgbClr val="2C3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F39E462B-5D31-4759-9D4A-C82E5DE2AAB1}"/>
              </a:ext>
            </a:extLst>
          </p:cNvPr>
          <p:cNvGrpSpPr/>
          <p:nvPr/>
        </p:nvGrpSpPr>
        <p:grpSpPr>
          <a:xfrm>
            <a:off x="5797789" y="2054571"/>
            <a:ext cx="3998309" cy="2649193"/>
            <a:chOff x="5879783" y="1345888"/>
            <a:chExt cx="3998309" cy="2649193"/>
          </a:xfrm>
        </p:grpSpPr>
        <p:pic>
          <p:nvPicPr>
            <p:cNvPr id="2050" name="Picture 2" descr="https://upload.wikimedia.org/wikipedia/commons/thumb/c/c9/Viola_hirta2.JPG/1280px-Viola_hirta2.JPG">
              <a:hlinkClick r:id="rId3"/>
              <a:extLst>
                <a:ext uri="{FF2B5EF4-FFF2-40B4-BE49-F238E27FC236}">
                  <a16:creationId xmlns:a16="http://schemas.microsoft.com/office/drawing/2014/main" id="{88A343D9-695C-4532-B5B8-9E2FA17BF0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8774" y="1345888"/>
              <a:ext cx="3539318" cy="2649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Rechte verbindingslijn 20">
              <a:extLst>
                <a:ext uri="{FF2B5EF4-FFF2-40B4-BE49-F238E27FC236}">
                  <a16:creationId xmlns:a16="http://schemas.microsoft.com/office/drawing/2014/main" id="{83BAAA95-0EE1-4F81-8F5B-11899EBD0F4A}"/>
                </a:ext>
              </a:extLst>
            </p:cNvPr>
            <p:cNvCxnSpPr>
              <a:cxnSpLocks/>
            </p:cNvCxnSpPr>
            <p:nvPr/>
          </p:nvCxnSpPr>
          <p:spPr>
            <a:xfrm>
              <a:off x="5879783" y="2266029"/>
              <a:ext cx="457200" cy="0"/>
            </a:xfrm>
            <a:prstGeom prst="line">
              <a:avLst/>
            </a:prstGeom>
            <a:ln w="222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3FED19C4-A948-490B-8E16-918186987F44}"/>
              </a:ext>
            </a:extLst>
          </p:cNvPr>
          <p:cNvGrpSpPr/>
          <p:nvPr/>
        </p:nvGrpSpPr>
        <p:grpSpPr>
          <a:xfrm>
            <a:off x="5835950" y="2587230"/>
            <a:ext cx="4000646" cy="2743369"/>
            <a:chOff x="-4044416" y="1637460"/>
            <a:chExt cx="4000646" cy="2743369"/>
          </a:xfrm>
        </p:grpSpPr>
        <p:pic>
          <p:nvPicPr>
            <p:cNvPr id="2052" name="Picture 4" descr="Inula conyzae 2005.08.28 09.33.54-p8280036.jpg">
              <a:hlinkClick r:id="rId5"/>
              <a:extLst>
                <a:ext uri="{FF2B5EF4-FFF2-40B4-BE49-F238E27FC236}">
                  <a16:creationId xmlns:a16="http://schemas.microsoft.com/office/drawing/2014/main" id="{17B490FE-CDC7-4010-B87E-0BEA7511F6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37198" y="1637460"/>
              <a:ext cx="3593428" cy="2743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id="{48F7BA82-0176-4CD8-9C99-ACC498422B53}"/>
                </a:ext>
              </a:extLst>
            </p:cNvPr>
            <p:cNvCxnSpPr>
              <a:cxnSpLocks/>
            </p:cNvCxnSpPr>
            <p:nvPr/>
          </p:nvCxnSpPr>
          <p:spPr>
            <a:xfrm>
              <a:off x="-4044416" y="2373115"/>
              <a:ext cx="407218" cy="0"/>
            </a:xfrm>
            <a:prstGeom prst="line">
              <a:avLst/>
            </a:prstGeom>
            <a:ln w="222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491D44BD-B92B-496C-B124-B93BAA5EF7FD}"/>
              </a:ext>
            </a:extLst>
          </p:cNvPr>
          <p:cNvGrpSpPr/>
          <p:nvPr/>
        </p:nvGrpSpPr>
        <p:grpSpPr>
          <a:xfrm>
            <a:off x="5835950" y="2395688"/>
            <a:ext cx="4052964" cy="3618698"/>
            <a:chOff x="1575431" y="8180391"/>
            <a:chExt cx="4052964" cy="3618698"/>
          </a:xfrm>
        </p:grpSpPr>
        <p:pic>
          <p:nvPicPr>
            <p:cNvPr id="2056" name="Picture 8" descr="https://upload.wikimedia.org/wikipedia/commons/thumb/3/38/Sint-janskruid_bloeiwijze_%28Hypericum_perforatum%29.jpg/1024px-Sint-janskruid_bloeiwijze_%28Hypericum_perforatum%29.jpg">
              <a:hlinkClick r:id="rId7"/>
              <a:extLst>
                <a:ext uri="{FF2B5EF4-FFF2-40B4-BE49-F238E27FC236}">
                  <a16:creationId xmlns:a16="http://schemas.microsoft.com/office/drawing/2014/main" id="{A9BED32A-5CEC-487F-A0D0-8D933CB8D8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9056" y="8180391"/>
              <a:ext cx="3629339" cy="3618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3" name="Rechte verbindingslijn 22">
              <a:extLst>
                <a:ext uri="{FF2B5EF4-FFF2-40B4-BE49-F238E27FC236}">
                  <a16:creationId xmlns:a16="http://schemas.microsoft.com/office/drawing/2014/main" id="{D45ECD93-FB1F-4073-A0AF-96C5615D7C71}"/>
                </a:ext>
              </a:extLst>
            </p:cNvPr>
            <p:cNvCxnSpPr>
              <a:cxnSpLocks/>
            </p:cNvCxnSpPr>
            <p:nvPr/>
          </p:nvCxnSpPr>
          <p:spPr>
            <a:xfrm>
              <a:off x="1575431" y="9796579"/>
              <a:ext cx="419025" cy="0"/>
            </a:xfrm>
            <a:prstGeom prst="line">
              <a:avLst/>
            </a:prstGeom>
            <a:ln w="222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id="{540C246A-1178-43A3-9E48-41A60178E56C}"/>
              </a:ext>
            </a:extLst>
          </p:cNvPr>
          <p:cNvGrpSpPr/>
          <p:nvPr/>
        </p:nvGrpSpPr>
        <p:grpSpPr>
          <a:xfrm>
            <a:off x="5766605" y="1486695"/>
            <a:ext cx="4098943" cy="4753125"/>
            <a:chOff x="9723633" y="4935102"/>
            <a:chExt cx="4098943" cy="4753125"/>
          </a:xfrm>
        </p:grpSpPr>
        <p:pic>
          <p:nvPicPr>
            <p:cNvPr id="2064" name="Picture 16" descr="Lithospermum officinale 01.JPG">
              <a:hlinkClick r:id="rId9"/>
              <a:extLst>
                <a:ext uri="{FF2B5EF4-FFF2-40B4-BE49-F238E27FC236}">
                  <a16:creationId xmlns:a16="http://schemas.microsoft.com/office/drawing/2014/main" id="{906A9482-2D28-4E1F-ACD0-EAF33F7EFD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9230" y="4935102"/>
              <a:ext cx="3563346" cy="475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FE3F932D-33B8-4C8E-805F-099F27D336EA}"/>
                </a:ext>
              </a:extLst>
            </p:cNvPr>
            <p:cNvCxnSpPr>
              <a:cxnSpLocks/>
            </p:cNvCxnSpPr>
            <p:nvPr/>
          </p:nvCxnSpPr>
          <p:spPr>
            <a:xfrm>
              <a:off x="9723633" y="9159898"/>
              <a:ext cx="558499" cy="0"/>
            </a:xfrm>
            <a:prstGeom prst="line">
              <a:avLst/>
            </a:prstGeom>
            <a:ln w="222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FC27B26B-D5AD-4DCF-A89D-0D71E9AE9C77}"/>
              </a:ext>
            </a:extLst>
          </p:cNvPr>
          <p:cNvGrpSpPr/>
          <p:nvPr/>
        </p:nvGrpSpPr>
        <p:grpSpPr>
          <a:xfrm>
            <a:off x="5797789" y="3400768"/>
            <a:ext cx="4119961" cy="2748931"/>
            <a:chOff x="4049643" y="-2273794"/>
            <a:chExt cx="4119961" cy="2748931"/>
          </a:xfrm>
        </p:grpSpPr>
        <p:pic>
          <p:nvPicPr>
            <p:cNvPr id="2062" name="Picture 14" descr="Polygonatum odoratum.jpeg">
              <a:hlinkClick r:id="rId11"/>
              <a:extLst>
                <a:ext uri="{FF2B5EF4-FFF2-40B4-BE49-F238E27FC236}">
                  <a16:creationId xmlns:a16="http://schemas.microsoft.com/office/drawing/2014/main" id="{3876FFE0-014E-4914-A1F3-AF8AFAF90F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4362" y="-2273794"/>
              <a:ext cx="3665242" cy="2748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5" name="Rechte verbindingslijn 24">
              <a:extLst>
                <a:ext uri="{FF2B5EF4-FFF2-40B4-BE49-F238E27FC236}">
                  <a16:creationId xmlns:a16="http://schemas.microsoft.com/office/drawing/2014/main" id="{02C99167-1685-4E9E-B737-A4F944A1AB5B}"/>
                </a:ext>
              </a:extLst>
            </p:cNvPr>
            <p:cNvCxnSpPr>
              <a:cxnSpLocks/>
            </p:cNvCxnSpPr>
            <p:nvPr/>
          </p:nvCxnSpPr>
          <p:spPr>
            <a:xfrm>
              <a:off x="4049643" y="-417387"/>
              <a:ext cx="454719" cy="0"/>
            </a:xfrm>
            <a:prstGeom prst="line">
              <a:avLst/>
            </a:prstGeom>
            <a:ln w="222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kstballon: rechthoek met afgeronde hoeken 3">
            <a:extLst>
              <a:ext uri="{FF2B5EF4-FFF2-40B4-BE49-F238E27FC236}">
                <a16:creationId xmlns:a16="http://schemas.microsoft.com/office/drawing/2014/main" id="{1BA6BEC2-3D73-42E9-85CE-5D5855CF1CEA}"/>
              </a:ext>
            </a:extLst>
          </p:cNvPr>
          <p:cNvSpPr/>
          <p:nvPr/>
        </p:nvSpPr>
        <p:spPr>
          <a:xfrm>
            <a:off x="2414438" y="3009145"/>
            <a:ext cx="1903481" cy="767614"/>
          </a:xfrm>
          <a:prstGeom prst="wedgeRoundRectCallout">
            <a:avLst>
              <a:gd name="adj1" fmla="val -36396"/>
              <a:gd name="adj2" fmla="val 7805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err="1">
                <a:solidFill>
                  <a:srgbClr val="FF0000"/>
                </a:solidFill>
              </a:rPr>
              <a:t>T.o.v</a:t>
            </a:r>
            <a:r>
              <a:rPr lang="en-GB" sz="1100" b="1" dirty="0">
                <a:solidFill>
                  <a:srgbClr val="FF0000"/>
                </a:solidFill>
              </a:rPr>
              <a:t>. </a:t>
            </a:r>
            <a:r>
              <a:rPr lang="en-GB" sz="1100" b="1" dirty="0" err="1">
                <a:solidFill>
                  <a:srgbClr val="FF0000"/>
                </a:solidFill>
              </a:rPr>
              <a:t>Klasse</a:t>
            </a:r>
            <a:r>
              <a:rPr lang="en-GB" sz="1100" b="1" dirty="0">
                <a:solidFill>
                  <a:srgbClr val="FF0000"/>
                </a:solidFill>
              </a:rPr>
              <a:t> </a:t>
            </a:r>
            <a:r>
              <a:rPr lang="en-GB" sz="1100" b="1" dirty="0" err="1">
                <a:solidFill>
                  <a:srgbClr val="FF0000"/>
                </a:solidFill>
              </a:rPr>
              <a:t>vd</a:t>
            </a:r>
            <a:r>
              <a:rPr lang="en-GB" sz="1100" b="1" dirty="0">
                <a:solidFill>
                  <a:srgbClr val="FF0000"/>
                </a:solidFill>
              </a:rPr>
              <a:t> </a:t>
            </a:r>
            <a:r>
              <a:rPr lang="en-GB" sz="1100" b="1" dirty="0" err="1">
                <a:solidFill>
                  <a:srgbClr val="FF0000"/>
                </a:solidFill>
              </a:rPr>
              <a:t>Kalkgraslanden</a:t>
            </a:r>
            <a:r>
              <a:rPr lang="en-GB" sz="1100" b="1" dirty="0">
                <a:solidFill>
                  <a:srgbClr val="FF0000"/>
                </a:solidFill>
              </a:rPr>
              <a:t> en </a:t>
            </a:r>
            <a:br>
              <a:rPr lang="en-GB" sz="1100" b="1" dirty="0">
                <a:solidFill>
                  <a:srgbClr val="FF0000"/>
                </a:solidFill>
              </a:rPr>
            </a:br>
            <a:r>
              <a:rPr lang="en-GB" sz="1100" b="1" dirty="0">
                <a:solidFill>
                  <a:srgbClr val="FF0000"/>
                </a:solidFill>
              </a:rPr>
              <a:t>de </a:t>
            </a:r>
            <a:r>
              <a:rPr lang="en-GB" sz="1100" b="1" dirty="0" err="1">
                <a:solidFill>
                  <a:srgbClr val="FF0000"/>
                </a:solidFill>
              </a:rPr>
              <a:t>Klasse</a:t>
            </a:r>
            <a:r>
              <a:rPr lang="en-GB" sz="1100" b="1" dirty="0">
                <a:solidFill>
                  <a:srgbClr val="FF0000"/>
                </a:solidFill>
              </a:rPr>
              <a:t> </a:t>
            </a:r>
            <a:r>
              <a:rPr lang="en-GB" sz="1100" b="1" dirty="0" err="1">
                <a:solidFill>
                  <a:srgbClr val="FF0000"/>
                </a:solidFill>
              </a:rPr>
              <a:t>vd</a:t>
            </a:r>
            <a:r>
              <a:rPr lang="en-GB" sz="1100" b="1" dirty="0">
                <a:solidFill>
                  <a:srgbClr val="FF0000"/>
                </a:solidFill>
              </a:rPr>
              <a:t> </a:t>
            </a:r>
            <a:r>
              <a:rPr lang="en-GB" sz="1100" b="1" dirty="0" err="1">
                <a:solidFill>
                  <a:srgbClr val="FF0000"/>
                </a:solidFill>
              </a:rPr>
              <a:t>matig</a:t>
            </a:r>
            <a:r>
              <a:rPr lang="en-GB" sz="1100" b="1" dirty="0">
                <a:solidFill>
                  <a:srgbClr val="FF0000"/>
                </a:solidFill>
              </a:rPr>
              <a:t> </a:t>
            </a:r>
            <a:r>
              <a:rPr lang="en-GB" sz="1100" b="1" dirty="0" err="1">
                <a:solidFill>
                  <a:srgbClr val="FF0000"/>
                </a:solidFill>
              </a:rPr>
              <a:t>voedselrijke</a:t>
            </a:r>
            <a:r>
              <a:rPr lang="en-GB" sz="1100" b="1" dirty="0">
                <a:solidFill>
                  <a:srgbClr val="FF0000"/>
                </a:solidFill>
              </a:rPr>
              <a:t> </a:t>
            </a:r>
            <a:r>
              <a:rPr lang="en-GB" sz="1100" b="1" dirty="0" err="1">
                <a:solidFill>
                  <a:srgbClr val="FF0000"/>
                </a:solidFill>
              </a:rPr>
              <a:t>graslanden</a:t>
            </a:r>
            <a:r>
              <a:rPr lang="en-GB" sz="1100" b="1" dirty="0">
                <a:solidFill>
                  <a:srgbClr val="FF0000"/>
                </a:solidFill>
              </a:rPr>
              <a:t> </a:t>
            </a:r>
            <a:endParaRPr lang="nl-NL" sz="1100" b="1" dirty="0">
              <a:solidFill>
                <a:srgbClr val="FF0000"/>
              </a:solidFill>
            </a:endParaRPr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8BD3705C-0604-410E-808C-320E69F2701B}"/>
              </a:ext>
            </a:extLst>
          </p:cNvPr>
          <p:cNvGrpSpPr/>
          <p:nvPr/>
        </p:nvGrpSpPr>
        <p:grpSpPr>
          <a:xfrm>
            <a:off x="5738499" y="2411471"/>
            <a:ext cx="4098097" cy="2690292"/>
            <a:chOff x="5958440" y="8478423"/>
            <a:chExt cx="4098097" cy="2690292"/>
          </a:xfrm>
        </p:grpSpPr>
        <p:pic>
          <p:nvPicPr>
            <p:cNvPr id="2058" name="Picture 10" descr="https://upload.wikimedia.org/wikipedia/commons/thumb/e/e6/ORIGANUM_VULGARE_-_SANT_JUST_-_IB-230_%28Orenga%29.JPG/1280px-ORIGANUM_VULGARE_-_SANT_JUST_-_IB-230_%28Orenga%29.JPG">
              <a:hlinkClick r:id="rId13"/>
              <a:extLst>
                <a:ext uri="{FF2B5EF4-FFF2-40B4-BE49-F238E27FC236}">
                  <a16:creationId xmlns:a16="http://schemas.microsoft.com/office/drawing/2014/main" id="{0B897156-A262-40A1-B474-96262A76A6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9668" y="8478423"/>
              <a:ext cx="3586869" cy="2690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Rechte verbindingslijn 27">
              <a:extLst>
                <a:ext uri="{FF2B5EF4-FFF2-40B4-BE49-F238E27FC236}">
                  <a16:creationId xmlns:a16="http://schemas.microsoft.com/office/drawing/2014/main" id="{DA6F810D-1EAF-4853-AE19-8A7DBCA1446C}"/>
                </a:ext>
              </a:extLst>
            </p:cNvPr>
            <p:cNvCxnSpPr>
              <a:cxnSpLocks/>
            </p:cNvCxnSpPr>
            <p:nvPr/>
          </p:nvCxnSpPr>
          <p:spPr>
            <a:xfrm>
              <a:off x="5958440" y="10443625"/>
              <a:ext cx="509868" cy="0"/>
            </a:xfrm>
            <a:prstGeom prst="line">
              <a:avLst/>
            </a:prstGeom>
            <a:ln w="222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4B5F9596-8166-46C5-BF1C-86BCD2023896}"/>
              </a:ext>
            </a:extLst>
          </p:cNvPr>
          <p:cNvGrpSpPr/>
          <p:nvPr/>
        </p:nvGrpSpPr>
        <p:grpSpPr>
          <a:xfrm>
            <a:off x="5819696" y="2021712"/>
            <a:ext cx="4053619" cy="2720663"/>
            <a:chOff x="-2895836" y="7689852"/>
            <a:chExt cx="4053619" cy="2720663"/>
          </a:xfrm>
        </p:grpSpPr>
        <p:pic>
          <p:nvPicPr>
            <p:cNvPr id="2054" name="Picture 6" descr="20140807Clinopodium vulgare1.jpg">
              <a:hlinkClick r:id="rId15"/>
              <a:extLst>
                <a:ext uri="{FF2B5EF4-FFF2-40B4-BE49-F238E27FC236}">
                  <a16:creationId xmlns:a16="http://schemas.microsoft.com/office/drawing/2014/main" id="{28F41ACF-41ED-4FD1-961E-282437B17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69577" y="7689852"/>
              <a:ext cx="3627360" cy="2720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Rechte verbindingslijn 28">
              <a:extLst>
                <a:ext uri="{FF2B5EF4-FFF2-40B4-BE49-F238E27FC236}">
                  <a16:creationId xmlns:a16="http://schemas.microsoft.com/office/drawing/2014/main" id="{34287665-73B7-4A12-B3CA-11ABC4A9B665}"/>
                </a:ext>
              </a:extLst>
            </p:cNvPr>
            <p:cNvCxnSpPr>
              <a:cxnSpLocks/>
            </p:cNvCxnSpPr>
            <p:nvPr/>
          </p:nvCxnSpPr>
          <p:spPr>
            <a:xfrm>
              <a:off x="-2895836" y="9331304"/>
              <a:ext cx="419680" cy="0"/>
            </a:xfrm>
            <a:prstGeom prst="line">
              <a:avLst/>
            </a:prstGeom>
            <a:ln w="222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A16D532E-642C-4BB1-A2C9-1FD173B288FF}"/>
              </a:ext>
            </a:extLst>
          </p:cNvPr>
          <p:cNvGrpSpPr/>
          <p:nvPr/>
        </p:nvGrpSpPr>
        <p:grpSpPr>
          <a:xfrm>
            <a:off x="5750967" y="2139052"/>
            <a:ext cx="4135116" cy="3745092"/>
            <a:chOff x="9173993" y="1063256"/>
            <a:chExt cx="4135116" cy="3745092"/>
          </a:xfrm>
        </p:grpSpPr>
        <p:pic>
          <p:nvPicPr>
            <p:cNvPr id="2060" name="Picture 12" descr="Senecio erucifolius - plant (aka).jpg">
              <a:hlinkClick r:id="rId17"/>
              <a:extLst>
                <a:ext uri="{FF2B5EF4-FFF2-40B4-BE49-F238E27FC236}">
                  <a16:creationId xmlns:a16="http://schemas.microsoft.com/office/drawing/2014/main" id="{1018F825-141A-4C8F-9D51-4B9DDB23DB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4345" y="1063256"/>
              <a:ext cx="3624764" cy="3745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8" name="Rechte verbindingslijn 37">
              <a:extLst>
                <a:ext uri="{FF2B5EF4-FFF2-40B4-BE49-F238E27FC236}">
                  <a16:creationId xmlns:a16="http://schemas.microsoft.com/office/drawing/2014/main" id="{E20201C1-195D-4385-92DE-1FD6FF8AFB05}"/>
                </a:ext>
              </a:extLst>
            </p:cNvPr>
            <p:cNvCxnSpPr>
              <a:cxnSpLocks/>
            </p:cNvCxnSpPr>
            <p:nvPr/>
          </p:nvCxnSpPr>
          <p:spPr>
            <a:xfrm>
              <a:off x="9173993" y="3677329"/>
              <a:ext cx="516476" cy="9484"/>
            </a:xfrm>
            <a:prstGeom prst="line">
              <a:avLst/>
            </a:prstGeom>
            <a:ln w="222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kstballon: rechthoek met afgeronde hoeken 16">
            <a:extLst>
              <a:ext uri="{FF2B5EF4-FFF2-40B4-BE49-F238E27FC236}">
                <a16:creationId xmlns:a16="http://schemas.microsoft.com/office/drawing/2014/main" id="{24D758D7-D2AB-44D3-A3C3-719DF21DB122}"/>
              </a:ext>
            </a:extLst>
          </p:cNvPr>
          <p:cNvSpPr/>
          <p:nvPr/>
        </p:nvSpPr>
        <p:spPr>
          <a:xfrm>
            <a:off x="2195564" y="3560988"/>
            <a:ext cx="1546122" cy="622856"/>
          </a:xfrm>
          <a:prstGeom prst="wedgeRoundRectCallout">
            <a:avLst>
              <a:gd name="adj1" fmla="val -41117"/>
              <a:gd name="adj2" fmla="val 78116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FF0000"/>
                </a:solidFill>
              </a:rPr>
              <a:t>Is </a:t>
            </a:r>
            <a:r>
              <a:rPr lang="en-GB" sz="1100" b="1" dirty="0" err="1">
                <a:solidFill>
                  <a:srgbClr val="FF0000"/>
                </a:solidFill>
              </a:rPr>
              <a:t>internationaal</a:t>
            </a:r>
            <a:r>
              <a:rPr lang="en-GB" sz="1100" b="1" dirty="0">
                <a:solidFill>
                  <a:srgbClr val="FF0000"/>
                </a:solidFill>
              </a:rPr>
              <a:t> </a:t>
            </a:r>
            <a:r>
              <a:rPr lang="en-GB" sz="1100" b="1" dirty="0" err="1">
                <a:solidFill>
                  <a:srgbClr val="FF0000"/>
                </a:solidFill>
              </a:rPr>
              <a:t>klasse</a:t>
            </a:r>
            <a:r>
              <a:rPr lang="en-GB" sz="1100" b="1" dirty="0">
                <a:solidFill>
                  <a:srgbClr val="FF0000"/>
                </a:solidFill>
              </a:rPr>
              <a:t> </a:t>
            </a:r>
            <a:r>
              <a:rPr lang="en-GB" sz="1100" b="1" dirty="0" err="1">
                <a:solidFill>
                  <a:srgbClr val="FF0000"/>
                </a:solidFill>
              </a:rPr>
              <a:t>kensoort</a:t>
            </a:r>
            <a:endParaRPr lang="nl-NL" sz="1100" b="1" dirty="0">
              <a:solidFill>
                <a:srgbClr val="FF0000"/>
              </a:solidFill>
            </a:endParaRPr>
          </a:p>
        </p:txBody>
      </p:sp>
      <p:sp>
        <p:nvSpPr>
          <p:cNvPr id="18" name="Tekstballon: rechthoek met afgeronde hoeken 17">
            <a:extLst>
              <a:ext uri="{FF2B5EF4-FFF2-40B4-BE49-F238E27FC236}">
                <a16:creationId xmlns:a16="http://schemas.microsoft.com/office/drawing/2014/main" id="{4496E439-BDB0-4701-99B9-B6E89343C77E}"/>
              </a:ext>
            </a:extLst>
          </p:cNvPr>
          <p:cNvSpPr/>
          <p:nvPr/>
        </p:nvSpPr>
        <p:spPr>
          <a:xfrm>
            <a:off x="3481696" y="5166969"/>
            <a:ext cx="1903481" cy="622856"/>
          </a:xfrm>
          <a:prstGeom prst="wedgeRoundRectCallout">
            <a:avLst>
              <a:gd name="adj1" fmla="val 35661"/>
              <a:gd name="adj2" fmla="val 7607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FF0000"/>
                </a:solidFill>
              </a:rPr>
              <a:t>Van 17Aa1 </a:t>
            </a:r>
            <a:r>
              <a:rPr lang="en-GB" sz="1100" b="1" dirty="0" err="1">
                <a:solidFill>
                  <a:srgbClr val="FF0000"/>
                </a:solidFill>
              </a:rPr>
              <a:t>t.o.v</a:t>
            </a:r>
            <a:r>
              <a:rPr lang="en-GB" sz="1100" b="1" dirty="0">
                <a:solidFill>
                  <a:srgbClr val="FF0000"/>
                </a:solidFill>
              </a:rPr>
              <a:t>. 17Aa2</a:t>
            </a:r>
            <a:endParaRPr lang="nl-NL" sz="1100" b="1" dirty="0">
              <a:solidFill>
                <a:srgbClr val="FF0000"/>
              </a:solidFill>
            </a:endParaRPr>
          </a:p>
        </p:txBody>
      </p:sp>
      <p:grpSp>
        <p:nvGrpSpPr>
          <p:cNvPr id="30" name="Groep 29">
            <a:extLst>
              <a:ext uri="{FF2B5EF4-FFF2-40B4-BE49-F238E27FC236}">
                <a16:creationId xmlns:a16="http://schemas.microsoft.com/office/drawing/2014/main" id="{C01C1C18-640A-44F2-A640-663F1052DE15}"/>
              </a:ext>
            </a:extLst>
          </p:cNvPr>
          <p:cNvGrpSpPr/>
          <p:nvPr/>
        </p:nvGrpSpPr>
        <p:grpSpPr>
          <a:xfrm>
            <a:off x="5738499" y="3568992"/>
            <a:ext cx="4154909" cy="2743369"/>
            <a:chOff x="9081623" y="-2183642"/>
            <a:chExt cx="4154909" cy="2743369"/>
          </a:xfrm>
        </p:grpSpPr>
        <p:pic>
          <p:nvPicPr>
            <p:cNvPr id="2066" name="Picture 18" descr="https://upload.wikimedia.org/wikipedia/commons/c/cd/Centaurea_jacea_seite.jpeg">
              <a:hlinkClick r:id="rId19"/>
              <a:extLst>
                <a:ext uri="{FF2B5EF4-FFF2-40B4-BE49-F238E27FC236}">
                  <a16:creationId xmlns:a16="http://schemas.microsoft.com/office/drawing/2014/main" id="{0E482C3E-3A15-4BA3-89E6-21648C85F7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8706" y="-2183642"/>
              <a:ext cx="3657826" cy="2743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85408534-D4FA-4D72-A8B9-9FD788845157}"/>
                </a:ext>
              </a:extLst>
            </p:cNvPr>
            <p:cNvCxnSpPr>
              <a:cxnSpLocks/>
            </p:cNvCxnSpPr>
            <p:nvPr/>
          </p:nvCxnSpPr>
          <p:spPr>
            <a:xfrm>
              <a:off x="9081623" y="258219"/>
              <a:ext cx="488300" cy="0"/>
            </a:xfrm>
            <a:prstGeom prst="line">
              <a:avLst/>
            </a:prstGeom>
            <a:ln w="222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205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animBg="1"/>
      <p:bldP spid="6" grpId="1" animBg="1"/>
      <p:bldP spid="16" grpId="0" animBg="1"/>
      <p:bldP spid="16" grpId="1" animBg="1"/>
      <p:bldP spid="19" grpId="0" animBg="1"/>
      <p:bldP spid="19" grpId="1" animBg="1"/>
      <p:bldP spid="7" grpId="0" animBg="1"/>
      <p:bldP spid="4" grpId="0" animBg="1"/>
      <p:bldP spid="4" grpId="1" animBg="1"/>
      <p:bldP spid="17" grpId="0" animBg="1"/>
      <p:bldP spid="17" grpId="1" animBg="1"/>
      <p:bldP spid="1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ndefined">
            <a:hlinkClick r:id="rId3" tooltip="Door Meloe - Eigen werk, CC BY-SA 4.0"/>
            <a:extLst>
              <a:ext uri="{FF2B5EF4-FFF2-40B4-BE49-F238E27FC236}">
                <a16:creationId xmlns:a16="http://schemas.microsoft.com/office/drawing/2014/main" id="{BE884B07-FBB2-4201-9956-07CF8D0E1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4296" cy="755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473EB75-F8E4-4977-8BB8-CD8E4C76D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717" y="0"/>
            <a:ext cx="3384952" cy="819807"/>
          </a:xfrm>
        </p:spPr>
        <p:txBody>
          <a:bodyPr>
            <a:noAutofit/>
          </a:bodyPr>
          <a:lstStyle/>
          <a:p>
            <a:pPr algn="ctr"/>
            <a:r>
              <a:rPr lang="nl-NL" sz="6000" b="1" noProof="0" dirty="0"/>
              <a:t>Pauze</a:t>
            </a:r>
          </a:p>
        </p:txBody>
      </p:sp>
    </p:spTree>
    <p:extLst>
      <p:ext uri="{BB962C8B-B14F-4D97-AF65-F5344CB8AC3E}">
        <p14:creationId xmlns:p14="http://schemas.microsoft.com/office/powerpoint/2010/main" val="1862506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B415CC7-E862-4895-A95E-5BECED4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51" y="345920"/>
            <a:ext cx="6997913" cy="809870"/>
          </a:xfrm>
        </p:spPr>
        <p:txBody>
          <a:bodyPr>
            <a:normAutofit fontScale="90000"/>
          </a:bodyPr>
          <a:lstStyle/>
          <a:p>
            <a:r>
              <a:rPr lang="nl-NL" noProof="0" dirty="0"/>
              <a:t>Flora en Vegetatie</a:t>
            </a:r>
            <a:br>
              <a:rPr lang="nl-NL" noProof="0" dirty="0"/>
            </a:br>
            <a:endParaRPr lang="nl-NL" noProof="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DD0993D-6849-4178-9B33-E291A7385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050" y="1170890"/>
            <a:ext cx="6997914" cy="3249647"/>
          </a:xfrm>
        </p:spPr>
        <p:txBody>
          <a:bodyPr>
            <a:normAutofit/>
          </a:bodyPr>
          <a:lstStyle/>
          <a:p>
            <a:r>
              <a:rPr lang="nl-NL" sz="1800" noProof="0" dirty="0"/>
              <a:t>Flora</a:t>
            </a:r>
            <a:br>
              <a:rPr lang="nl-NL" sz="1800" noProof="0" dirty="0"/>
            </a:br>
            <a:r>
              <a:rPr lang="nl-NL" sz="1800" noProof="0" dirty="0"/>
              <a:t>Opsomming van families, geslachten en soorten van bomen, struiken, planten, mossen, paddenstoelen, … van een bepaald gebied en/of uit een bepaalde periode</a:t>
            </a:r>
          </a:p>
          <a:p>
            <a:r>
              <a:rPr lang="nl-NL" sz="1800" noProof="0" dirty="0"/>
              <a:t>Vegetatie</a:t>
            </a:r>
            <a:br>
              <a:rPr lang="nl-NL" sz="1800" noProof="0" dirty="0"/>
            </a:br>
            <a:r>
              <a:rPr lang="nl-NL" sz="1800" noProof="0" dirty="0"/>
              <a:t>Concreet aanwezige begroeiing van bomen, struiken, planten, mossen, kostmossen, wieren en algen.</a:t>
            </a:r>
            <a:br>
              <a:rPr lang="nl-NL" sz="1800" noProof="0" dirty="0"/>
            </a:br>
            <a:endParaRPr lang="nl-NL" sz="1800" noProof="0" dirty="0"/>
          </a:p>
          <a:p>
            <a:r>
              <a:rPr lang="nl-NL" sz="1800" noProof="0" dirty="0"/>
              <a:t>Paddenstoelen: wel flora, behoren niet tot de vegetatie in onze definitie</a:t>
            </a:r>
          </a:p>
          <a:p>
            <a:endParaRPr lang="nl-NL" sz="1800" noProof="0" dirty="0"/>
          </a:p>
        </p:txBody>
      </p:sp>
      <p:pic>
        <p:nvPicPr>
          <p:cNvPr id="1028" name="Picture 4" descr="https://upload.wikimedia.org/wikipedia/commons/d/d9/Mistletoe_infested_tree.jpg">
            <a:hlinkClick r:id="rId3" tooltip="By OrangeDog - Own work, CC BY-SA 3.0"/>
            <a:extLst>
              <a:ext uri="{FF2B5EF4-FFF2-40B4-BE49-F238E27FC236}">
                <a16:creationId xmlns:a16="http://schemas.microsoft.com/office/drawing/2014/main" id="{274D910F-A3D4-4CBC-A453-BF9D715FC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8291" y="4731488"/>
            <a:ext cx="1659803" cy="249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8142017-4A7F-4890-9FE5-66611CB53B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4383" y="4731488"/>
            <a:ext cx="3300254" cy="2493855"/>
          </a:xfrm>
          <a:prstGeom prst="rect">
            <a:avLst/>
          </a:prstGeom>
        </p:spPr>
      </p:pic>
      <p:pic>
        <p:nvPicPr>
          <p:cNvPr id="1030" name="Picture 6" descr="https://upload.wikimedia.org/wikipedia/commons/thumb/8/82/Morchella_conica_1_beentree.jpg/800px-Morchella_conica_1_beentree.jpg">
            <a:hlinkClick r:id="rId6" tooltip="By Beentree - Own work, GFDL"/>
            <a:extLst>
              <a:ext uri="{FF2B5EF4-FFF2-40B4-BE49-F238E27FC236}">
                <a16:creationId xmlns:a16="http://schemas.microsoft.com/office/drawing/2014/main" id="{0110C435-069E-4B83-9979-D5882134E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9475" y="4719901"/>
            <a:ext cx="1866463" cy="249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A17F504-279F-4E72-88B9-865679B59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8812" y="1871331"/>
            <a:ext cx="6423553" cy="1233377"/>
          </a:xfrm>
        </p:spPr>
        <p:txBody>
          <a:bodyPr/>
          <a:lstStyle/>
          <a:p>
            <a:pPr algn="ctr"/>
            <a:r>
              <a:rPr lang="nl-NL" noProof="0" dirty="0" err="1"/>
              <a:t>Syndynamiek</a:t>
            </a:r>
            <a:br>
              <a:rPr lang="nl-NL" noProof="0" dirty="0"/>
            </a:br>
            <a:r>
              <a:rPr lang="nl-NL" sz="1600" noProof="0" dirty="0"/>
              <a:t>verandering vegetatie in de tijd</a:t>
            </a:r>
            <a:endParaRPr lang="nl-NL" noProof="0" dirty="0"/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8114CB7C-0A4D-4D1B-B631-E52F6EB38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7786" y="4699591"/>
            <a:ext cx="1992170" cy="2126510"/>
          </a:xfrm>
        </p:spPr>
        <p:txBody>
          <a:bodyPr>
            <a:normAutofit/>
          </a:bodyPr>
          <a:lstStyle/>
          <a:p>
            <a:pPr lvl="0">
              <a:buClr>
                <a:srgbClr val="90C226"/>
              </a:buClr>
            </a:pPr>
            <a:r>
              <a:rPr lang="nl-NL" sz="1800" noProof="0" dirty="0" err="1">
                <a:solidFill>
                  <a:schemeClr val="tx1"/>
                </a:solidFill>
              </a:rPr>
              <a:t>Syntaxonomie</a:t>
            </a:r>
            <a:endParaRPr lang="nl-NL" sz="1800" noProof="0" dirty="0">
              <a:solidFill>
                <a:schemeClr val="tx1"/>
              </a:solidFill>
            </a:endParaRPr>
          </a:p>
          <a:p>
            <a:pPr lvl="0">
              <a:buClr>
                <a:srgbClr val="90C226"/>
              </a:buClr>
            </a:pPr>
            <a:r>
              <a:rPr lang="nl-NL" sz="1800" noProof="0" dirty="0" err="1">
                <a:solidFill>
                  <a:srgbClr val="0070C0"/>
                </a:solidFill>
              </a:rPr>
              <a:t>Syndynamiek</a:t>
            </a:r>
            <a:endParaRPr lang="nl-NL" sz="1800" noProof="0" dirty="0">
              <a:solidFill>
                <a:srgbClr val="0070C0"/>
              </a:solidFill>
            </a:endParaRPr>
          </a:p>
          <a:p>
            <a:pPr lvl="0">
              <a:buClr>
                <a:srgbClr val="90C226"/>
              </a:buClr>
            </a:pPr>
            <a:r>
              <a:rPr lang="nl-NL" sz="1800" noProof="0" dirty="0" err="1">
                <a:solidFill>
                  <a:schemeClr val="tx1"/>
                </a:solidFill>
              </a:rPr>
              <a:t>Synmorfologie</a:t>
            </a:r>
            <a:endParaRPr lang="nl-NL" sz="1800" noProof="0" dirty="0">
              <a:solidFill>
                <a:schemeClr val="tx1"/>
              </a:solidFill>
            </a:endParaRPr>
          </a:p>
          <a:p>
            <a:pPr lvl="0">
              <a:buClr>
                <a:srgbClr val="90C226"/>
              </a:buClr>
            </a:pPr>
            <a:r>
              <a:rPr lang="nl-NL" sz="1800" noProof="0" dirty="0">
                <a:solidFill>
                  <a:schemeClr val="tx1"/>
                </a:solidFill>
              </a:rPr>
              <a:t>Synecologie</a:t>
            </a:r>
          </a:p>
          <a:p>
            <a:pPr lvl="0">
              <a:buClr>
                <a:srgbClr val="90C226"/>
              </a:buClr>
            </a:pPr>
            <a:r>
              <a:rPr lang="nl-NL" sz="1800" noProof="0" dirty="0" err="1">
                <a:solidFill>
                  <a:schemeClr val="tx1"/>
                </a:solidFill>
              </a:rPr>
              <a:t>Synchorologie</a:t>
            </a:r>
            <a:endParaRPr lang="nl-NL" sz="1800" noProof="0" dirty="0">
              <a:solidFill>
                <a:schemeClr val="tx1"/>
              </a:solidFill>
            </a:endParaRPr>
          </a:p>
          <a:p>
            <a:endParaRPr lang="nl-NL" sz="1800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401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A9D8F3-D563-41C4-BADD-5A4A32CE6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dirty="0"/>
              <a:t>Successie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BB106D-B66E-48B8-B93D-E4849CAED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040" y="1640920"/>
            <a:ext cx="8444528" cy="4277834"/>
          </a:xfrm>
        </p:spPr>
        <p:txBody>
          <a:bodyPr/>
          <a:lstStyle/>
          <a:p>
            <a:r>
              <a:rPr lang="nl-NL" noProof="0" dirty="0"/>
              <a:t>Natuurlijke overgang van een plantengemeenschap naar een andere plantengemeenschap</a:t>
            </a:r>
          </a:p>
          <a:p>
            <a:r>
              <a:rPr lang="nl-NL" noProof="0" dirty="0"/>
              <a:t>Successie-reeks: een serie voortschrijdende overgangen in een voorspelbare richting</a:t>
            </a:r>
          </a:p>
          <a:p>
            <a:r>
              <a:rPr lang="nl-NL" noProof="0" dirty="0"/>
              <a:t>Primaire successie: Van pioniersvegetatie tot climaxvegetatie</a:t>
            </a:r>
          </a:p>
          <a:p>
            <a:r>
              <a:rPr lang="nl-NL" noProof="0" dirty="0"/>
              <a:t>Secundaire successie: degradatie en daarna herstel</a:t>
            </a:r>
          </a:p>
        </p:txBody>
      </p:sp>
      <p:pic>
        <p:nvPicPr>
          <p:cNvPr id="1026" name="Picture 2" descr="undefined">
            <a:hlinkClick r:id="rId3" tooltip="By Katelyn Murphy - Own work, CC BY-SA 3.0"/>
            <a:extLst>
              <a:ext uri="{FF2B5EF4-FFF2-40B4-BE49-F238E27FC236}">
                <a16:creationId xmlns:a16="http://schemas.microsoft.com/office/drawing/2014/main" id="{B4F3D927-3942-4E58-95A6-91C8B6AC4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260" y="4321081"/>
            <a:ext cx="7562088" cy="294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94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A9D8F3-D563-41C4-BADD-5A4A32CE6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531" y="394973"/>
            <a:ext cx="6997913" cy="827479"/>
          </a:xfrm>
        </p:spPr>
        <p:txBody>
          <a:bodyPr/>
          <a:lstStyle/>
          <a:p>
            <a:r>
              <a:rPr lang="nl-NL" noProof="0" dirty="0"/>
              <a:t>Successie kalkgrasland</a:t>
            </a:r>
          </a:p>
        </p:txBody>
      </p:sp>
      <p:pic>
        <p:nvPicPr>
          <p:cNvPr id="2050" name="Picture 2" descr="https://maken.wikiwijs.nl/generated/s1152x864_79e43a7b28b0c97e1d5b5b58f26a0087.png">
            <a:hlinkClick r:id="rId3" tooltip="WikiWijs"/>
            <a:extLst>
              <a:ext uri="{FF2B5EF4-FFF2-40B4-BE49-F238E27FC236}">
                <a16:creationId xmlns:a16="http://schemas.microsoft.com/office/drawing/2014/main" id="{7D4D9905-AE67-4E8B-B110-7114BAD9D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083" y="1387365"/>
            <a:ext cx="7936842" cy="37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6310460-EB87-4BEB-A0ED-3E6F0FB118CC}"/>
              </a:ext>
            </a:extLst>
          </p:cNvPr>
          <p:cNvSpPr txBox="1"/>
          <p:nvPr/>
        </p:nvSpPr>
        <p:spPr>
          <a:xfrm>
            <a:off x="378372" y="5433646"/>
            <a:ext cx="95656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Bij</a:t>
            </a:r>
            <a:r>
              <a:rPr lang="en-GB" dirty="0"/>
              <a:t> het </a:t>
            </a:r>
            <a:r>
              <a:rPr lang="en-GB" dirty="0" err="1"/>
              <a:t>stoppen</a:t>
            </a:r>
            <a:r>
              <a:rPr lang="en-GB" dirty="0"/>
              <a:t> van de </a:t>
            </a:r>
            <a:r>
              <a:rPr lang="en-GB" dirty="0" err="1"/>
              <a:t>beweiding</a:t>
            </a:r>
            <a:r>
              <a:rPr lang="en-GB" dirty="0"/>
              <a:t>/</a:t>
            </a:r>
            <a:r>
              <a:rPr lang="en-GB" dirty="0" err="1"/>
              <a:t>maaien</a:t>
            </a:r>
            <a:r>
              <a:rPr lang="en-GB" dirty="0"/>
              <a:t>: </a:t>
            </a:r>
            <a:br>
              <a:rPr lang="en-GB" dirty="0"/>
            </a:b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verruiging</a:t>
            </a:r>
            <a:r>
              <a:rPr lang="en-GB" dirty="0"/>
              <a:t>: </a:t>
            </a:r>
            <a:r>
              <a:rPr lang="en-GB" dirty="0" err="1"/>
              <a:t>associatie</a:t>
            </a:r>
            <a:r>
              <a:rPr lang="en-GB" dirty="0"/>
              <a:t> van </a:t>
            </a:r>
            <a:r>
              <a:rPr lang="en-GB" dirty="0" err="1"/>
              <a:t>Dauwbraam</a:t>
            </a:r>
            <a:r>
              <a:rPr lang="en-GB" dirty="0"/>
              <a:t> en </a:t>
            </a:r>
            <a:r>
              <a:rPr lang="en-GB" dirty="0" err="1"/>
              <a:t>Marjolein</a:t>
            </a:r>
            <a:r>
              <a:rPr lang="en-GB" dirty="0"/>
              <a:t> (</a:t>
            </a:r>
            <a:r>
              <a:rPr lang="en-GB" dirty="0" err="1"/>
              <a:t>Rubo-Origanetum</a:t>
            </a:r>
            <a:r>
              <a:rPr lang="en-GB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struweelvorming</a:t>
            </a:r>
            <a:r>
              <a:rPr lang="en-GB" dirty="0"/>
              <a:t>: </a:t>
            </a:r>
            <a:r>
              <a:rPr lang="en-GB" dirty="0" err="1"/>
              <a:t>klasse</a:t>
            </a:r>
            <a:r>
              <a:rPr lang="en-GB" dirty="0"/>
              <a:t> der </a:t>
            </a:r>
            <a:r>
              <a:rPr lang="en-GB" dirty="0" err="1"/>
              <a:t>Doornstruwelen</a:t>
            </a:r>
            <a:r>
              <a:rPr lang="en-GB" dirty="0"/>
              <a:t> (</a:t>
            </a:r>
            <a:r>
              <a:rPr lang="en-GB" dirty="0" err="1"/>
              <a:t>Rhamno-Prunetea</a:t>
            </a:r>
            <a:r>
              <a:rPr lang="en-GB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bosvorming</a:t>
            </a:r>
            <a:r>
              <a:rPr lang="en-GB" dirty="0"/>
              <a:t>: </a:t>
            </a:r>
            <a:r>
              <a:rPr lang="en-GB" dirty="0" err="1"/>
              <a:t>klasse</a:t>
            </a:r>
            <a:r>
              <a:rPr lang="en-GB" dirty="0"/>
              <a:t> van </a:t>
            </a:r>
            <a:r>
              <a:rPr lang="en-GB" dirty="0" err="1"/>
              <a:t>eiken</a:t>
            </a:r>
            <a:r>
              <a:rPr lang="en-GB" dirty="0"/>
              <a:t>- en </a:t>
            </a:r>
            <a:r>
              <a:rPr lang="en-GB" dirty="0" err="1"/>
              <a:t>beukenbossen</a:t>
            </a:r>
            <a:r>
              <a:rPr lang="en-GB" dirty="0"/>
              <a:t> op </a:t>
            </a:r>
            <a:r>
              <a:rPr lang="en-GB" dirty="0" err="1"/>
              <a:t>voedselrijke</a:t>
            </a:r>
            <a:r>
              <a:rPr lang="en-GB" dirty="0"/>
              <a:t> </a:t>
            </a:r>
            <a:r>
              <a:rPr lang="en-GB" dirty="0" err="1"/>
              <a:t>grond</a:t>
            </a:r>
            <a:r>
              <a:rPr lang="en-GB" dirty="0"/>
              <a:t> (</a:t>
            </a:r>
            <a:r>
              <a:rPr lang="en-GB" dirty="0" err="1"/>
              <a:t>Querco-Fagetea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519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592E5A-A226-4585-A5BB-3A411FB9B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41" y="671971"/>
            <a:ext cx="8114607" cy="1455937"/>
          </a:xfrm>
        </p:spPr>
        <p:txBody>
          <a:bodyPr/>
          <a:lstStyle/>
          <a:p>
            <a:r>
              <a:rPr lang="nl-NL" noProof="0" dirty="0"/>
              <a:t>Onverzadigde gemeenschappen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FA0BA7-5A39-44C1-B1F8-EB3566457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655" y="1645927"/>
            <a:ext cx="6997914" cy="34726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noProof="0" dirty="0"/>
              <a:t>Onvolledig ontwikkelde plantengemeenschappen:</a:t>
            </a:r>
          </a:p>
          <a:p>
            <a:r>
              <a:rPr lang="nl-NL" noProof="0" dirty="0"/>
              <a:t>Kensoorten associatie niet / niet meer / nog niet aanwezig</a:t>
            </a:r>
          </a:p>
          <a:p>
            <a:r>
              <a:rPr lang="nl-NL" noProof="0" dirty="0"/>
              <a:t>Niet op associatieniveau te plaatsen, wel op hoger niveau</a:t>
            </a:r>
          </a:p>
          <a:p>
            <a:r>
              <a:rPr lang="nl-NL" noProof="0" dirty="0"/>
              <a:t>Rompgemeenschap: van de dominante soort(en) is de presentie in gemeenschappen behorende tot de klasse meer dan 10%</a:t>
            </a:r>
          </a:p>
          <a:p>
            <a:r>
              <a:rPr lang="nl-NL" noProof="0" dirty="0"/>
              <a:t>Derivaatgemeenschap: dominante soort is klasse-vreemd</a:t>
            </a:r>
          </a:p>
          <a:p>
            <a:endParaRPr lang="nl-NL" noProof="0" dirty="0"/>
          </a:p>
          <a:p>
            <a:r>
              <a:rPr lang="nl-NL" noProof="0" dirty="0"/>
              <a:t>Voorbeeld: </a:t>
            </a:r>
            <a:r>
              <a:rPr lang="nl-NL" i="1" noProof="0" dirty="0"/>
              <a:t>RG Gevinde kortsteel </a:t>
            </a:r>
            <a:r>
              <a:rPr lang="nl-NL" noProof="0" dirty="0"/>
              <a:t>behorende tot </a:t>
            </a:r>
            <a:r>
              <a:rPr lang="nl-NL" i="1" noProof="0" dirty="0"/>
              <a:t>het Verbond van de matig droge kalkgraslanden</a:t>
            </a:r>
          </a:p>
        </p:txBody>
      </p:sp>
      <p:pic>
        <p:nvPicPr>
          <p:cNvPr id="4098" name="Picture 2" descr="http://www.freenatureimages.eu/plants/Flora%20A-B/Brachypodium%20pinnatum,%20Tor-grass/Brachypodium%20pinnatum%202,%20Gevinde%20kortsteel,%20Saxifraga-Jan%20Willem%20Jongepier.JPG">
            <a:hlinkClick r:id="rId3" tooltip="FreeNatureImages.eu"/>
            <a:extLst>
              <a:ext uri="{FF2B5EF4-FFF2-40B4-BE49-F238E27FC236}">
                <a16:creationId xmlns:a16="http://schemas.microsoft.com/office/drawing/2014/main" id="{356DFB3B-C661-4C08-B699-530B08B4C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7037" y="5118538"/>
            <a:ext cx="2747391" cy="206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52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A17F504-279F-4E72-88B9-865679B59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8812" y="1871331"/>
            <a:ext cx="6423553" cy="1233377"/>
          </a:xfrm>
        </p:spPr>
        <p:txBody>
          <a:bodyPr/>
          <a:lstStyle/>
          <a:p>
            <a:pPr algn="ctr"/>
            <a:r>
              <a:rPr lang="nl-NL" noProof="0" dirty="0" err="1"/>
              <a:t>Synmorfologie</a:t>
            </a:r>
            <a:br>
              <a:rPr lang="nl-NL" noProof="0" dirty="0"/>
            </a:br>
            <a:r>
              <a:rPr lang="nl-NL" sz="1600" noProof="0" dirty="0"/>
              <a:t>structuur van plantengemeenschappen</a:t>
            </a:r>
            <a:endParaRPr lang="nl-NL" noProof="0" dirty="0"/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8114CB7C-0A4D-4D1B-B631-E52F6EB38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7786" y="4699591"/>
            <a:ext cx="1992170" cy="2126510"/>
          </a:xfrm>
        </p:spPr>
        <p:txBody>
          <a:bodyPr>
            <a:normAutofit/>
          </a:bodyPr>
          <a:lstStyle/>
          <a:p>
            <a:pPr lvl="0">
              <a:buClr>
                <a:srgbClr val="90C226"/>
              </a:buClr>
            </a:pPr>
            <a:r>
              <a:rPr lang="nl-NL" sz="1800" noProof="0" dirty="0" err="1">
                <a:solidFill>
                  <a:schemeClr val="tx1"/>
                </a:solidFill>
              </a:rPr>
              <a:t>Syntaxonomie</a:t>
            </a:r>
            <a:endParaRPr lang="nl-NL" sz="1800" noProof="0" dirty="0">
              <a:solidFill>
                <a:schemeClr val="tx1"/>
              </a:solidFill>
            </a:endParaRPr>
          </a:p>
          <a:p>
            <a:pPr lvl="0">
              <a:buClr>
                <a:srgbClr val="90C226"/>
              </a:buClr>
            </a:pPr>
            <a:r>
              <a:rPr lang="nl-NL" sz="1800" noProof="0" dirty="0" err="1">
                <a:solidFill>
                  <a:schemeClr val="tx1"/>
                </a:solidFill>
              </a:rPr>
              <a:t>Syndynamiek</a:t>
            </a:r>
            <a:endParaRPr lang="nl-NL" sz="1800" noProof="0" dirty="0">
              <a:solidFill>
                <a:schemeClr val="tx1"/>
              </a:solidFill>
            </a:endParaRPr>
          </a:p>
          <a:p>
            <a:pPr lvl="0">
              <a:buClr>
                <a:srgbClr val="90C226"/>
              </a:buClr>
            </a:pPr>
            <a:r>
              <a:rPr lang="nl-NL" sz="1800" noProof="0" dirty="0" err="1">
                <a:solidFill>
                  <a:srgbClr val="0070C0"/>
                </a:solidFill>
              </a:rPr>
              <a:t>Synmorfologie</a:t>
            </a:r>
            <a:endParaRPr lang="nl-NL" sz="1800" noProof="0" dirty="0">
              <a:solidFill>
                <a:srgbClr val="0070C0"/>
              </a:solidFill>
            </a:endParaRPr>
          </a:p>
          <a:p>
            <a:pPr lvl="0">
              <a:buClr>
                <a:srgbClr val="90C226"/>
              </a:buClr>
            </a:pPr>
            <a:r>
              <a:rPr lang="nl-NL" sz="1800" noProof="0" dirty="0">
                <a:solidFill>
                  <a:schemeClr val="tx1"/>
                </a:solidFill>
              </a:rPr>
              <a:t>Synecologie</a:t>
            </a:r>
          </a:p>
          <a:p>
            <a:pPr lvl="0">
              <a:buClr>
                <a:srgbClr val="90C226"/>
              </a:buClr>
            </a:pPr>
            <a:r>
              <a:rPr lang="nl-NL" sz="1800" noProof="0" dirty="0" err="1">
                <a:solidFill>
                  <a:schemeClr val="tx1"/>
                </a:solidFill>
              </a:rPr>
              <a:t>Synchorologie</a:t>
            </a:r>
            <a:endParaRPr lang="nl-NL" sz="1800" noProof="0" dirty="0">
              <a:solidFill>
                <a:schemeClr val="tx1"/>
              </a:solidFill>
            </a:endParaRPr>
          </a:p>
          <a:p>
            <a:endParaRPr lang="nl-NL" sz="1800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2593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3DDF95-600D-4011-ABD7-382EC38C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19" y="389749"/>
            <a:ext cx="6997913" cy="931052"/>
          </a:xfrm>
        </p:spPr>
        <p:txBody>
          <a:bodyPr/>
          <a:lstStyle/>
          <a:p>
            <a:r>
              <a:rPr lang="nl-NL" noProof="0" dirty="0"/>
              <a:t>Gelaagdheid van een bos</a:t>
            </a:r>
          </a:p>
        </p:txBody>
      </p:sp>
      <p:pic>
        <p:nvPicPr>
          <p:cNvPr id="4" name="Picture 9" descr="pcd07081-bos">
            <a:extLst>
              <a:ext uri="{FF2B5EF4-FFF2-40B4-BE49-F238E27FC236}">
                <a16:creationId xmlns:a16="http://schemas.microsoft.com/office/drawing/2014/main" id="{FC6CA05E-CA59-4F9E-BD57-2A1590175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618" y="1331015"/>
            <a:ext cx="6811736" cy="3861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B287974-E337-4BDA-AAFA-34129E5A8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182" y="2205390"/>
            <a:ext cx="6600825" cy="481965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Afbeelding 5">
            <a:hlinkClick r:id="rId5" tooltip="Successie, GroeneWelle, Jorik Tijssen"/>
            <a:extLst>
              <a:ext uri="{FF2B5EF4-FFF2-40B4-BE49-F238E27FC236}">
                <a16:creationId xmlns:a16="http://schemas.microsoft.com/office/drawing/2014/main" id="{B12D7EF7-8BF8-4ED5-8A8C-049404BF3E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8358" y="7025040"/>
            <a:ext cx="322041" cy="32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67679AB8-9172-4033-8C48-CFECD6B6B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noProof="0" dirty="0"/>
              <a:t>Verticale structuur</a:t>
            </a:r>
            <a:br>
              <a:rPr lang="nl-NL" noProof="0" dirty="0"/>
            </a:br>
            <a:r>
              <a:rPr lang="nl-NL" sz="2400" noProof="0" dirty="0"/>
              <a:t>Gelaagdheid vegetatie</a:t>
            </a:r>
            <a:endParaRPr lang="nl-NL" noProof="0" dirty="0"/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6A7672B9-149E-4F9C-AAEF-A4CA0629B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041" y="2138503"/>
            <a:ext cx="6997914" cy="4277834"/>
          </a:xfrm>
        </p:spPr>
        <p:txBody>
          <a:bodyPr>
            <a:normAutofit lnSpcReduction="10000"/>
          </a:bodyPr>
          <a:lstStyle/>
          <a:p>
            <a:r>
              <a:rPr lang="nl-NL" noProof="0" dirty="0" err="1"/>
              <a:t>Boomlaag</a:t>
            </a:r>
            <a:endParaRPr lang="nl-NL" noProof="0" dirty="0"/>
          </a:p>
          <a:p>
            <a:r>
              <a:rPr lang="nl-NL" noProof="0" dirty="0"/>
              <a:t>Struiklaag</a:t>
            </a:r>
          </a:p>
          <a:p>
            <a:r>
              <a:rPr lang="nl-NL" noProof="0" dirty="0" err="1"/>
              <a:t>Kruidlaag</a:t>
            </a:r>
            <a:endParaRPr lang="nl-NL" noProof="0" dirty="0"/>
          </a:p>
          <a:p>
            <a:r>
              <a:rPr lang="nl-NL" noProof="0" dirty="0"/>
              <a:t>Moslaag</a:t>
            </a:r>
          </a:p>
          <a:p>
            <a:r>
              <a:rPr lang="nl-NL" noProof="0" dirty="0"/>
              <a:t>Korstmoslaag</a:t>
            </a:r>
            <a:br>
              <a:rPr lang="nl-NL" noProof="0" dirty="0"/>
            </a:br>
            <a:endParaRPr lang="nl-NL" noProof="0" dirty="0"/>
          </a:p>
          <a:p>
            <a:r>
              <a:rPr lang="nl-NL" noProof="0" dirty="0" err="1"/>
              <a:t>Strooisellaag</a:t>
            </a:r>
            <a:br>
              <a:rPr lang="nl-NL" noProof="0" dirty="0"/>
            </a:br>
            <a:r>
              <a:rPr lang="nl-NL" sz="1200" noProof="0" dirty="0"/>
              <a:t>Dood organisch materiaal</a:t>
            </a:r>
            <a:endParaRPr lang="nl-NL" noProof="0" dirty="0"/>
          </a:p>
          <a:p>
            <a:r>
              <a:rPr lang="nl-NL" noProof="0" dirty="0"/>
              <a:t>Kale bodem/substraat</a:t>
            </a:r>
            <a:br>
              <a:rPr lang="nl-NL" noProof="0" dirty="0"/>
            </a:br>
            <a:r>
              <a:rPr lang="nl-NL" sz="1200" noProof="0" dirty="0"/>
              <a:t>Rots, leem, zand, …</a:t>
            </a:r>
          </a:p>
          <a:p>
            <a:r>
              <a:rPr lang="nl-NL" noProof="0" dirty="0"/>
              <a:t>Waterlaag</a:t>
            </a:r>
            <a:br>
              <a:rPr lang="nl-NL" noProof="0" dirty="0"/>
            </a:br>
            <a:endParaRPr lang="nl-NL" noProof="0" dirty="0"/>
          </a:p>
          <a:p>
            <a:pPr marL="0" indent="0">
              <a:buNone/>
            </a:pPr>
            <a:endParaRPr lang="nl-NL" noProof="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9F593FC-711C-4AD8-A29F-747F91334F93}"/>
              </a:ext>
            </a:extLst>
          </p:cNvPr>
          <p:cNvSpPr txBox="1"/>
          <p:nvPr/>
        </p:nvSpPr>
        <p:spPr>
          <a:xfrm>
            <a:off x="4469699" y="2138503"/>
            <a:ext cx="3023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Met </a:t>
            </a:r>
            <a:r>
              <a:rPr lang="en-GB" dirty="0" err="1"/>
              <a:t>vegetatie</a:t>
            </a:r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DF23338-CD47-4643-953F-3956CA021C81}"/>
              </a:ext>
            </a:extLst>
          </p:cNvPr>
          <p:cNvSpPr txBox="1"/>
          <p:nvPr/>
        </p:nvSpPr>
        <p:spPr>
          <a:xfrm>
            <a:off x="4469699" y="4447058"/>
            <a:ext cx="3023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Zonder</a:t>
            </a:r>
            <a:r>
              <a:rPr lang="en-GB" dirty="0"/>
              <a:t> </a:t>
            </a:r>
            <a:r>
              <a:rPr lang="en-GB" dirty="0" err="1"/>
              <a:t>vegetatie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058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2" grpId="0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C76B84-3372-4599-93CE-AA488AFC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40" y="470929"/>
            <a:ext cx="7884937" cy="885896"/>
          </a:xfrm>
        </p:spPr>
        <p:txBody>
          <a:bodyPr/>
          <a:lstStyle/>
          <a:p>
            <a:r>
              <a:rPr lang="nl-NL" noProof="0" dirty="0"/>
              <a:t>Voorbeeld opname </a:t>
            </a:r>
            <a:r>
              <a:rPr lang="nl-NL" noProof="0" dirty="0" err="1"/>
              <a:t>Malensbosch</a:t>
            </a:r>
            <a:endParaRPr lang="nl-NL" noProof="0" dirty="0"/>
          </a:p>
        </p:txBody>
      </p:sp>
      <p:pic>
        <p:nvPicPr>
          <p:cNvPr id="9" name="Afbeelding 8">
            <a:hlinkClick r:id="rId3" tooltip="Flora van Nederland, Zoete kers"/>
            <a:extLst>
              <a:ext uri="{FF2B5EF4-FFF2-40B4-BE49-F238E27FC236}">
                <a16:creationId xmlns:a16="http://schemas.microsoft.com/office/drawing/2014/main" id="{EFC6E2C7-1B4B-44BE-837D-C8F5D21B29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0003" y="7102946"/>
            <a:ext cx="322041" cy="32204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06BB318-6A06-4E6E-B3D5-B4D464A8D1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636" y="1356825"/>
            <a:ext cx="4947986" cy="5630467"/>
          </a:xfrm>
          <a:prstGeom prst="rect">
            <a:avLst/>
          </a:prstGeom>
        </p:spPr>
      </p:pic>
      <p:sp>
        <p:nvSpPr>
          <p:cNvPr id="11" name="Tekstballon: rechthoek met afgeronde hoeken 10">
            <a:extLst>
              <a:ext uri="{FF2B5EF4-FFF2-40B4-BE49-F238E27FC236}">
                <a16:creationId xmlns:a16="http://schemas.microsoft.com/office/drawing/2014/main" id="{C64C15E3-C814-49F1-B041-15E7602B4BC0}"/>
              </a:ext>
            </a:extLst>
          </p:cNvPr>
          <p:cNvSpPr/>
          <p:nvPr/>
        </p:nvSpPr>
        <p:spPr>
          <a:xfrm>
            <a:off x="6170822" y="1168775"/>
            <a:ext cx="1322822" cy="844092"/>
          </a:xfrm>
          <a:prstGeom prst="wedgeRoundRectCallout">
            <a:avLst>
              <a:gd name="adj1" fmla="val -70274"/>
              <a:gd name="adj2" fmla="val 2313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err="1">
                <a:solidFill>
                  <a:srgbClr val="FF0000"/>
                </a:solidFill>
              </a:rPr>
              <a:t>Volgroeide</a:t>
            </a:r>
            <a:r>
              <a:rPr lang="en-GB" sz="1100" b="1" dirty="0">
                <a:solidFill>
                  <a:srgbClr val="FF0000"/>
                </a:solidFill>
              </a:rPr>
              <a:t> </a:t>
            </a:r>
            <a:r>
              <a:rPr lang="en-GB" sz="1100" b="1" dirty="0" err="1">
                <a:solidFill>
                  <a:srgbClr val="FF0000"/>
                </a:solidFill>
              </a:rPr>
              <a:t>bomen</a:t>
            </a:r>
            <a:endParaRPr lang="nl-NL" sz="1100" b="1" dirty="0">
              <a:solidFill>
                <a:srgbClr val="FF0000"/>
              </a:solidFill>
            </a:endParaRPr>
          </a:p>
        </p:txBody>
      </p:sp>
      <p:sp>
        <p:nvSpPr>
          <p:cNvPr id="12" name="Tekstballon: rechthoek met afgeronde hoeken 11">
            <a:extLst>
              <a:ext uri="{FF2B5EF4-FFF2-40B4-BE49-F238E27FC236}">
                <a16:creationId xmlns:a16="http://schemas.microsoft.com/office/drawing/2014/main" id="{D0863FAC-A062-4A0D-8083-444A18DBBD32}"/>
              </a:ext>
            </a:extLst>
          </p:cNvPr>
          <p:cNvSpPr/>
          <p:nvPr/>
        </p:nvSpPr>
        <p:spPr>
          <a:xfrm>
            <a:off x="6170822" y="2340889"/>
            <a:ext cx="1322822" cy="844092"/>
          </a:xfrm>
          <a:prstGeom prst="wedgeRoundRectCallout">
            <a:avLst>
              <a:gd name="adj1" fmla="val -73686"/>
              <a:gd name="adj2" fmla="val 51216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FF0000"/>
                </a:solidFill>
              </a:rPr>
              <a:t>Opslag</a:t>
            </a:r>
            <a:endParaRPr lang="nl-NL" sz="1100" b="1" dirty="0">
              <a:solidFill>
                <a:srgbClr val="FF0000"/>
              </a:solidFill>
            </a:endParaRPr>
          </a:p>
        </p:txBody>
      </p:sp>
      <p:sp>
        <p:nvSpPr>
          <p:cNvPr id="13" name="Tekstballon: rechthoek met afgeronde hoeken 12">
            <a:extLst>
              <a:ext uri="{FF2B5EF4-FFF2-40B4-BE49-F238E27FC236}">
                <a16:creationId xmlns:a16="http://schemas.microsoft.com/office/drawing/2014/main" id="{D6FFC8D5-776E-41B3-98C0-C5C3FF71E010}"/>
              </a:ext>
            </a:extLst>
          </p:cNvPr>
          <p:cNvSpPr/>
          <p:nvPr/>
        </p:nvSpPr>
        <p:spPr>
          <a:xfrm>
            <a:off x="6170822" y="3513003"/>
            <a:ext cx="1322822" cy="844092"/>
          </a:xfrm>
          <a:prstGeom prst="wedgeRoundRectCallout">
            <a:avLst>
              <a:gd name="adj1" fmla="val -75394"/>
              <a:gd name="adj2" fmla="val -4908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err="1">
                <a:solidFill>
                  <a:srgbClr val="FF0000"/>
                </a:solidFill>
              </a:rPr>
              <a:t>Zaailingen</a:t>
            </a:r>
            <a:endParaRPr lang="nl-NL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13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2516C2-83DC-44EE-A430-257BCC679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dirty="0"/>
              <a:t>Horizontale structuur </a:t>
            </a:r>
            <a:br>
              <a:rPr lang="nl-NL" noProof="0" dirty="0"/>
            </a:br>
            <a:r>
              <a:rPr lang="nl-NL" sz="2400" noProof="0" dirty="0"/>
              <a:t>(per laag)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A13404-7601-4A56-A956-C3544F74C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040" y="2028583"/>
            <a:ext cx="6997914" cy="4859121"/>
          </a:xfrm>
        </p:spPr>
        <p:txBody>
          <a:bodyPr>
            <a:normAutofit/>
          </a:bodyPr>
          <a:lstStyle/>
          <a:p>
            <a:r>
              <a:rPr lang="nl-NL" noProof="0" dirty="0"/>
              <a:t>Vlakverdeling vegetatie versus niet-vegetatie</a:t>
            </a:r>
          </a:p>
          <a:p>
            <a:r>
              <a:rPr lang="nl-NL" noProof="0" dirty="0"/>
              <a:t>Verdeling individuele plantensoorten over de vegetatie</a:t>
            </a:r>
            <a:br>
              <a:rPr lang="nl-NL" noProof="0" dirty="0"/>
            </a:br>
            <a:endParaRPr lang="nl-NL" noProof="0" dirty="0"/>
          </a:p>
          <a:p>
            <a:pPr lvl="1"/>
            <a:r>
              <a:rPr lang="nl-NL" noProof="0" dirty="0"/>
              <a:t>Abundantie</a:t>
            </a:r>
          </a:p>
          <a:p>
            <a:pPr lvl="1"/>
            <a:r>
              <a:rPr lang="nl-NL" sz="1600" noProof="0" dirty="0"/>
              <a:t>Dispersie</a:t>
            </a:r>
          </a:p>
          <a:p>
            <a:pPr lvl="1"/>
            <a:r>
              <a:rPr lang="nl-NL" sz="1600" noProof="0" dirty="0"/>
              <a:t>Sociabiliteit</a:t>
            </a:r>
          </a:p>
          <a:p>
            <a:pPr marL="503972" lvl="1" indent="0">
              <a:buNone/>
            </a:pPr>
            <a:endParaRPr lang="nl-NL" noProof="0" dirty="0"/>
          </a:p>
        </p:txBody>
      </p:sp>
      <p:pic>
        <p:nvPicPr>
          <p:cNvPr id="1026" name="Picture 2" descr="https://www.columbusmagazine.nl/images/user_images8/e1933/1200x630/e1933.jpg">
            <a:extLst>
              <a:ext uri="{FF2B5EF4-FFF2-40B4-BE49-F238E27FC236}">
                <a16:creationId xmlns:a16="http://schemas.microsoft.com/office/drawing/2014/main" id="{6A198AE7-B2A0-4D21-9332-3FE21177F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33467" y="3246068"/>
            <a:ext cx="5824891" cy="364163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hlinkClick r:id="rId4" tooltip="Valdresflya, Bergwerk"/>
            <a:extLst>
              <a:ext uri="{FF2B5EF4-FFF2-40B4-BE49-F238E27FC236}">
                <a16:creationId xmlns:a16="http://schemas.microsoft.com/office/drawing/2014/main" id="{4FE29FE7-273E-404D-BE4A-67FC9012B9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8358" y="7025040"/>
            <a:ext cx="322041" cy="32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8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2516C2-83DC-44EE-A430-257BCC679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41" y="671971"/>
            <a:ext cx="6997913" cy="784689"/>
          </a:xfrm>
        </p:spPr>
        <p:txBody>
          <a:bodyPr/>
          <a:lstStyle/>
          <a:p>
            <a:r>
              <a:rPr lang="nl-NL" noProof="0" dirty="0"/>
              <a:t>Dispersie en Sociabiliteit</a:t>
            </a:r>
            <a:endParaRPr lang="nl-NL" sz="2400" noProof="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A13404-7601-4A56-A956-C3544F74C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041" y="1534993"/>
            <a:ext cx="6997914" cy="519318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nl-NL" noProof="0" dirty="0"/>
          </a:p>
          <a:p>
            <a:pPr marL="0" indent="0">
              <a:buNone/>
            </a:pPr>
            <a:r>
              <a:rPr lang="nl-NL" sz="2000" noProof="0" dirty="0"/>
              <a:t>Dispersie (klontering)</a:t>
            </a:r>
          </a:p>
          <a:p>
            <a:pPr lvl="1"/>
            <a:r>
              <a:rPr lang="nl-NL" sz="1780" noProof="0" dirty="0" err="1"/>
              <a:t>Onderdispersie</a:t>
            </a:r>
            <a:r>
              <a:rPr lang="nl-NL" sz="1780" noProof="0" dirty="0"/>
              <a:t>: regelmatige verdeling (landbouw, bosbouw)</a:t>
            </a:r>
          </a:p>
          <a:p>
            <a:pPr lvl="1"/>
            <a:r>
              <a:rPr lang="nl-NL" sz="1780" noProof="0" dirty="0"/>
              <a:t>Normale dispersie: volgens het toeval, </a:t>
            </a:r>
            <a:r>
              <a:rPr lang="nl-NL" sz="1780" noProof="0" dirty="0" err="1"/>
              <a:t>Poisson</a:t>
            </a:r>
            <a:r>
              <a:rPr lang="nl-NL" sz="1780" noProof="0" dirty="0"/>
              <a:t> verdeling</a:t>
            </a:r>
          </a:p>
          <a:p>
            <a:pPr lvl="1"/>
            <a:r>
              <a:rPr lang="nl-NL" sz="1780" noProof="0" dirty="0" err="1"/>
              <a:t>Overdispersie</a:t>
            </a:r>
            <a:r>
              <a:rPr lang="nl-NL" sz="1780" noProof="0" dirty="0"/>
              <a:t>: geclusterd</a:t>
            </a:r>
          </a:p>
          <a:p>
            <a:pPr marL="0" indent="0">
              <a:buNone/>
            </a:pPr>
            <a:endParaRPr lang="nl-NL" sz="2000" noProof="0" dirty="0"/>
          </a:p>
          <a:p>
            <a:pPr marL="0" indent="0">
              <a:buNone/>
            </a:pPr>
            <a:endParaRPr lang="nl-NL" sz="2000" noProof="0" dirty="0"/>
          </a:p>
          <a:p>
            <a:pPr marL="0" indent="0">
              <a:buNone/>
            </a:pPr>
            <a:r>
              <a:rPr lang="nl-NL" sz="2000" noProof="0" dirty="0"/>
              <a:t>Sociabiliteit</a:t>
            </a:r>
          </a:p>
          <a:p>
            <a:pPr lvl="1"/>
            <a:r>
              <a:rPr lang="nl-NL" noProof="0" dirty="0"/>
              <a:t>Alleenstaand			</a:t>
            </a:r>
          </a:p>
          <a:p>
            <a:pPr lvl="1"/>
            <a:r>
              <a:rPr lang="nl-NL" noProof="0" dirty="0"/>
              <a:t>In kleine groepjes of polletjes groeiend					</a:t>
            </a:r>
          </a:p>
          <a:p>
            <a:pPr lvl="1"/>
            <a:r>
              <a:rPr lang="nl-NL" noProof="0" dirty="0"/>
              <a:t>In grote groepen, of kussens en bulten vormend			</a:t>
            </a:r>
          </a:p>
          <a:p>
            <a:pPr lvl="1"/>
            <a:r>
              <a:rPr lang="nl-NL" noProof="0" dirty="0"/>
              <a:t>Tapijten of zeer grote groepen vormend					</a:t>
            </a:r>
          </a:p>
          <a:p>
            <a:pPr lvl="1"/>
            <a:r>
              <a:rPr lang="nl-NL" noProof="0" dirty="0"/>
              <a:t>De gehele vegetatie min of meer homogeen bedekkend						</a:t>
            </a:r>
          </a:p>
          <a:p>
            <a:endParaRPr lang="nl-NL" noProof="0" dirty="0"/>
          </a:p>
        </p:txBody>
      </p:sp>
      <p:pic>
        <p:nvPicPr>
          <p:cNvPr id="4" name="Afbeelding 3">
            <a:hlinkClick r:id="rId3" tooltip="Door Yerpo - Eigen werk, GFDL"/>
            <a:extLst>
              <a:ext uri="{FF2B5EF4-FFF2-40B4-BE49-F238E27FC236}">
                <a16:creationId xmlns:a16="http://schemas.microsoft.com/office/drawing/2014/main" id="{3F671E79-70DE-454E-80E0-7D50E5A4B9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4552" y="7113579"/>
            <a:ext cx="322041" cy="32204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EF8E357-6A82-4E24-B94A-87E3104913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178" y="1165561"/>
            <a:ext cx="2479394" cy="170015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D148CB3-4AB9-4CD2-9E02-F30219D7A7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178" y="3299997"/>
            <a:ext cx="2479394" cy="167439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1977A67-E2D4-46B2-91FB-BCE1D9C330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6178" y="5411404"/>
            <a:ext cx="2479394" cy="170217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7334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043EA340-FCE8-4756-B2A8-A6BB379DC54D}"/>
              </a:ext>
            </a:extLst>
          </p:cNvPr>
          <p:cNvGrpSpPr/>
          <p:nvPr/>
        </p:nvGrpSpPr>
        <p:grpSpPr>
          <a:xfrm>
            <a:off x="536046" y="1129733"/>
            <a:ext cx="6528391" cy="4607865"/>
            <a:chOff x="536046" y="1129733"/>
            <a:chExt cx="6528391" cy="4607865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FD65E937-397D-4B2E-8208-1D972FC77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046" y="1459285"/>
              <a:ext cx="6414337" cy="4278313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C3700BD4-2998-42EF-9F79-CF65C4656CA7}"/>
                </a:ext>
              </a:extLst>
            </p:cNvPr>
            <p:cNvSpPr txBox="1"/>
            <p:nvPr/>
          </p:nvSpPr>
          <p:spPr>
            <a:xfrm>
              <a:off x="536046" y="1129733"/>
              <a:ext cx="6528391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l-NL" sz="1400" dirty="0" err="1"/>
                <a:t>Stellarietea</a:t>
              </a:r>
              <a:r>
                <a:rPr lang="nl-NL" sz="1400" dirty="0"/>
                <a:t> mediae, Klasse van de akkergemeenschappen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7617D10-8DEA-4BE4-AEA5-610C631FB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54" y="240089"/>
            <a:ext cx="6997913" cy="724534"/>
          </a:xfrm>
        </p:spPr>
        <p:txBody>
          <a:bodyPr>
            <a:normAutofit fontScale="90000"/>
          </a:bodyPr>
          <a:lstStyle/>
          <a:p>
            <a:r>
              <a:rPr lang="nl-NL" noProof="0" dirty="0"/>
              <a:t>Voorbeelden van vegetaties</a:t>
            </a:r>
            <a:br>
              <a:rPr lang="nl-NL" noProof="0" dirty="0"/>
            </a:br>
            <a:endParaRPr lang="nl-NL" noProof="0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E2EBE99-AF1E-4BCB-82B7-657FE9109E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3214" y="2032197"/>
            <a:ext cx="5704417" cy="4278313"/>
          </a:xfrm>
          <a:ln w="12700">
            <a:solidFill>
              <a:schemeClr val="bg1"/>
            </a:solidFill>
          </a:ln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B3D1AB9-92A8-4FAC-A3FB-AE85CE9FB2E4}"/>
              </a:ext>
            </a:extLst>
          </p:cNvPr>
          <p:cNvSpPr txBox="1"/>
          <p:nvPr/>
        </p:nvSpPr>
        <p:spPr>
          <a:xfrm>
            <a:off x="5300063" y="1702645"/>
            <a:ext cx="4212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400" dirty="0" err="1"/>
              <a:t>Orthotricho-Grimiettum</a:t>
            </a:r>
            <a:r>
              <a:rPr lang="nl-NL" sz="1400" dirty="0"/>
              <a:t>, </a:t>
            </a:r>
            <a:r>
              <a:rPr lang="nl-NL" sz="1400" dirty="0" err="1"/>
              <a:t>Muisjesmos</a:t>
            </a:r>
            <a:r>
              <a:rPr lang="nl-NL" sz="1400" dirty="0"/>
              <a:t>-associatie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932CCBDC-9712-4D7B-BBC5-FE9381B98D0C}"/>
              </a:ext>
            </a:extLst>
          </p:cNvPr>
          <p:cNvGrpSpPr/>
          <p:nvPr/>
        </p:nvGrpSpPr>
        <p:grpSpPr>
          <a:xfrm>
            <a:off x="1739131" y="2972617"/>
            <a:ext cx="6321691" cy="4472577"/>
            <a:chOff x="1084376" y="2791994"/>
            <a:chExt cx="6321691" cy="4472577"/>
          </a:xfrm>
        </p:grpSpPr>
        <p:pic>
          <p:nvPicPr>
            <p:cNvPr id="1026" name="Picture 2" descr="Afbeeldingsresultaat voor algen gemeenschap">
              <a:hlinkClick r:id="rId5"/>
              <a:extLst>
                <a:ext uri="{FF2B5EF4-FFF2-40B4-BE49-F238E27FC236}">
                  <a16:creationId xmlns:a16="http://schemas.microsoft.com/office/drawing/2014/main" id="{6CBDA527-5ED7-4FB4-BF89-A1B54BFC3B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210" y="2791994"/>
              <a:ext cx="6262857" cy="4164800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4B825C2A-D696-45BF-9D69-50C9F0BD3CE3}"/>
                </a:ext>
              </a:extLst>
            </p:cNvPr>
            <p:cNvSpPr/>
            <p:nvPr/>
          </p:nvSpPr>
          <p:spPr>
            <a:xfrm>
              <a:off x="1084376" y="6956794"/>
              <a:ext cx="3174267" cy="307777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nl-NL" sz="1400" dirty="0"/>
                <a:t>Algengemeenschap met groene algen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196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082D17-0086-4137-9EDB-84620C0DB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dirty="0"/>
              <a:t>Begrenzing van een vegetatie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016039-BFDE-493C-AEF0-C80ECEFB7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040" y="1760761"/>
            <a:ext cx="5360898" cy="48319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noProof="0" dirty="0"/>
              <a:t>Verticale homogeniteit</a:t>
            </a:r>
          </a:p>
          <a:p>
            <a:r>
              <a:rPr lang="nl-NL" noProof="0" dirty="0"/>
              <a:t>Aantal lagen gelijk</a:t>
            </a:r>
          </a:p>
          <a:p>
            <a:r>
              <a:rPr lang="nl-NL" noProof="0" dirty="0"/>
              <a:t>Hoogte lagen varieert niet noemenswaardig</a:t>
            </a:r>
            <a:br>
              <a:rPr lang="nl-NL" noProof="0" dirty="0"/>
            </a:br>
            <a:endParaRPr lang="nl-NL" noProof="0" dirty="0"/>
          </a:p>
          <a:p>
            <a:endParaRPr lang="nl-NL" noProof="0" dirty="0"/>
          </a:p>
          <a:p>
            <a:pPr marL="0" indent="0">
              <a:buNone/>
            </a:pPr>
            <a:r>
              <a:rPr lang="nl-NL" noProof="0" dirty="0"/>
              <a:t>Horizontale homogeniteit</a:t>
            </a:r>
          </a:p>
          <a:p>
            <a:r>
              <a:rPr lang="nl-NL" noProof="0" dirty="0"/>
              <a:t>Op verschillende </a:t>
            </a:r>
            <a:r>
              <a:rPr lang="nl-NL" noProof="0" dirty="0" err="1"/>
              <a:t>schaalniveau’s</a:t>
            </a:r>
            <a:r>
              <a:rPr lang="nl-NL" noProof="0" dirty="0"/>
              <a:t> mogelijk</a:t>
            </a:r>
          </a:p>
          <a:p>
            <a:r>
              <a:rPr lang="nl-NL" noProof="0" dirty="0"/>
              <a:t>Gelijk milieu </a:t>
            </a:r>
            <a:br>
              <a:rPr lang="nl-NL" noProof="0" dirty="0"/>
            </a:br>
            <a:r>
              <a:rPr lang="nl-NL" sz="1600" noProof="0" dirty="0"/>
              <a:t>voorbeeld: diep versus ondiep water</a:t>
            </a:r>
            <a:br>
              <a:rPr lang="nl-NL" noProof="0" dirty="0"/>
            </a:br>
            <a:r>
              <a:rPr lang="nl-NL" sz="1600" noProof="0" dirty="0"/>
              <a:t>Maar slenken en bulten in hoogveen is zelfde vegetatie</a:t>
            </a:r>
            <a:endParaRPr lang="nl-NL" noProof="0" dirty="0"/>
          </a:p>
          <a:p>
            <a:r>
              <a:rPr lang="nl-NL" noProof="0" dirty="0"/>
              <a:t>Labiele- versus stabiele mozaïeken</a:t>
            </a:r>
          </a:p>
        </p:txBody>
      </p:sp>
      <p:pic>
        <p:nvPicPr>
          <p:cNvPr id="4" name="Afbeelding 3">
            <a:hlinkClick r:id="rId3"/>
            <a:extLst>
              <a:ext uri="{FF2B5EF4-FFF2-40B4-BE49-F238E27FC236}">
                <a16:creationId xmlns:a16="http://schemas.microsoft.com/office/drawing/2014/main" id="{C9AC6BAA-3972-4E95-A4CB-BAE9006EBA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8754" y="3715661"/>
            <a:ext cx="3368233" cy="262758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2120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B5A8EF-390F-DD47-AFAA-0DC19122C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dirty="0"/>
              <a:t>Overgangen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E3DE1D-30AA-C441-9AF1-41DF05BC8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641" y="1884940"/>
            <a:ext cx="6997914" cy="4277834"/>
          </a:xfrm>
        </p:spPr>
        <p:txBody>
          <a:bodyPr/>
          <a:lstStyle/>
          <a:p>
            <a:r>
              <a:rPr lang="nl-NL" noProof="0" dirty="0" err="1"/>
              <a:t>Limens</a:t>
            </a:r>
            <a:r>
              <a:rPr lang="nl-NL" noProof="0" dirty="0"/>
              <a:t> </a:t>
            </a:r>
            <a:r>
              <a:rPr lang="nl-NL" noProof="0" dirty="0" err="1"/>
              <a:t>convergens</a:t>
            </a:r>
            <a:br>
              <a:rPr lang="nl-NL" noProof="0" dirty="0"/>
            </a:br>
            <a:r>
              <a:rPr lang="nl-NL" noProof="0" dirty="0"/>
              <a:t>Scherpe-, smalle </a:t>
            </a:r>
            <a:r>
              <a:rPr lang="nl-NL" noProof="0" dirty="0" err="1"/>
              <a:t>overgangsgradient</a:t>
            </a:r>
            <a:r>
              <a:rPr lang="nl-NL" noProof="0" dirty="0"/>
              <a:t>, soortenarm</a:t>
            </a:r>
          </a:p>
          <a:p>
            <a:r>
              <a:rPr lang="nl-NL" noProof="0" dirty="0" err="1"/>
              <a:t>Limens</a:t>
            </a:r>
            <a:r>
              <a:rPr lang="nl-NL" noProof="0" dirty="0"/>
              <a:t> </a:t>
            </a:r>
            <a:r>
              <a:rPr lang="nl-NL" noProof="0" dirty="0" err="1"/>
              <a:t>divergens</a:t>
            </a:r>
            <a:r>
              <a:rPr lang="nl-NL" noProof="0" dirty="0"/>
              <a:t>, brede </a:t>
            </a:r>
            <a:r>
              <a:rPr lang="nl-NL" noProof="0" dirty="0" err="1"/>
              <a:t>overgangsgradient</a:t>
            </a:r>
            <a:r>
              <a:rPr lang="nl-NL" noProof="0" dirty="0"/>
              <a:t>, soortenrijk</a:t>
            </a:r>
          </a:p>
          <a:p>
            <a:endParaRPr lang="nl-NL" noProof="0" dirty="0"/>
          </a:p>
        </p:txBody>
      </p:sp>
      <p:pic>
        <p:nvPicPr>
          <p:cNvPr id="3076" name="Picture 4" descr="Afbeeldingsresultaat voor bermflora">
            <a:extLst>
              <a:ext uri="{FF2B5EF4-FFF2-40B4-BE49-F238E27FC236}">
                <a16:creationId xmlns:a16="http://schemas.microsoft.com/office/drawing/2014/main" id="{6ADE8F95-E271-4796-9A33-B6FFE0597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0547" y="3596574"/>
            <a:ext cx="4553231" cy="341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hlinkClick r:id="rId4" tooltip="Pinterest, Willeke Mennens"/>
            <a:extLst>
              <a:ext uri="{FF2B5EF4-FFF2-40B4-BE49-F238E27FC236}">
                <a16:creationId xmlns:a16="http://schemas.microsoft.com/office/drawing/2014/main" id="{C9A27A78-A163-4983-ACED-BFDF5D885D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4552" y="7113579"/>
            <a:ext cx="322041" cy="32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A17F504-279F-4E72-88B9-865679B59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8812" y="1871331"/>
            <a:ext cx="6423553" cy="1233377"/>
          </a:xfrm>
        </p:spPr>
        <p:txBody>
          <a:bodyPr/>
          <a:lstStyle/>
          <a:p>
            <a:pPr algn="ctr"/>
            <a:r>
              <a:rPr lang="nl-NL" noProof="0" dirty="0"/>
              <a:t>Synecologie</a:t>
            </a:r>
            <a:br>
              <a:rPr lang="nl-NL" noProof="0" dirty="0"/>
            </a:br>
            <a:r>
              <a:rPr lang="nl-NL" sz="1600" noProof="0" dirty="0"/>
              <a:t>relatie plantengemeenschappen met het milieu</a:t>
            </a:r>
            <a:endParaRPr lang="nl-NL" noProof="0" dirty="0"/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8114CB7C-0A4D-4D1B-B631-E52F6EB38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7786" y="4699591"/>
            <a:ext cx="1992170" cy="2126510"/>
          </a:xfrm>
        </p:spPr>
        <p:txBody>
          <a:bodyPr>
            <a:normAutofit/>
          </a:bodyPr>
          <a:lstStyle/>
          <a:p>
            <a:pPr lvl="0">
              <a:buClr>
                <a:srgbClr val="90C226"/>
              </a:buClr>
            </a:pPr>
            <a:r>
              <a:rPr lang="nl-NL" sz="1800" noProof="0" dirty="0" err="1">
                <a:solidFill>
                  <a:schemeClr val="tx1"/>
                </a:solidFill>
              </a:rPr>
              <a:t>Syntaxonomie</a:t>
            </a:r>
            <a:endParaRPr lang="nl-NL" sz="1800" noProof="0" dirty="0">
              <a:solidFill>
                <a:schemeClr val="tx1"/>
              </a:solidFill>
            </a:endParaRPr>
          </a:p>
          <a:p>
            <a:pPr lvl="0">
              <a:buClr>
                <a:srgbClr val="90C226"/>
              </a:buClr>
            </a:pPr>
            <a:r>
              <a:rPr lang="nl-NL" sz="1800" noProof="0" dirty="0" err="1">
                <a:solidFill>
                  <a:schemeClr val="tx1"/>
                </a:solidFill>
              </a:rPr>
              <a:t>Syndynamiek</a:t>
            </a:r>
            <a:endParaRPr lang="nl-NL" sz="1800" noProof="0" dirty="0">
              <a:solidFill>
                <a:schemeClr val="tx1"/>
              </a:solidFill>
            </a:endParaRPr>
          </a:p>
          <a:p>
            <a:pPr lvl="0">
              <a:buClr>
                <a:srgbClr val="90C226"/>
              </a:buClr>
            </a:pPr>
            <a:r>
              <a:rPr lang="nl-NL" sz="1800" noProof="0" dirty="0" err="1">
                <a:solidFill>
                  <a:schemeClr val="tx1"/>
                </a:solidFill>
              </a:rPr>
              <a:t>Synmorfologie</a:t>
            </a:r>
            <a:endParaRPr lang="nl-NL" sz="1800" noProof="0" dirty="0">
              <a:solidFill>
                <a:schemeClr val="tx1"/>
              </a:solidFill>
            </a:endParaRPr>
          </a:p>
          <a:p>
            <a:pPr lvl="0">
              <a:buClr>
                <a:srgbClr val="90C226"/>
              </a:buClr>
            </a:pPr>
            <a:r>
              <a:rPr lang="nl-NL" sz="1800" noProof="0" dirty="0">
                <a:solidFill>
                  <a:srgbClr val="0070C0"/>
                </a:solidFill>
              </a:rPr>
              <a:t>Synecologie</a:t>
            </a:r>
          </a:p>
          <a:p>
            <a:pPr lvl="0">
              <a:buClr>
                <a:srgbClr val="90C226"/>
              </a:buClr>
            </a:pPr>
            <a:r>
              <a:rPr lang="nl-NL" sz="1800" noProof="0" dirty="0" err="1">
                <a:solidFill>
                  <a:schemeClr val="tx1"/>
                </a:solidFill>
              </a:rPr>
              <a:t>Synchorologie</a:t>
            </a:r>
            <a:endParaRPr lang="nl-NL" sz="1800" noProof="0" dirty="0">
              <a:solidFill>
                <a:schemeClr val="tx1"/>
              </a:solidFill>
            </a:endParaRPr>
          </a:p>
          <a:p>
            <a:endParaRPr lang="nl-NL" sz="1800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7658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A443C6-8B62-40F4-87F1-89DD9151D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dirty="0"/>
              <a:t>Invloed op de vegetatie</a:t>
            </a:r>
          </a:p>
        </p:txBody>
      </p:sp>
      <p:pic>
        <p:nvPicPr>
          <p:cNvPr id="2050" name="Picture 2" descr="https://maken.wikiwijs.nl/userfiles/efe1e00b94af854374ba314ca039766c19456e47.jpg">
            <a:extLst>
              <a:ext uri="{FF2B5EF4-FFF2-40B4-BE49-F238E27FC236}">
                <a16:creationId xmlns:a16="http://schemas.microsoft.com/office/drawing/2014/main" id="{9F119CA7-B671-4655-B2C7-AC0BCA0B25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0586" y="1952286"/>
            <a:ext cx="5492595" cy="4589304"/>
          </a:xfrm>
        </p:spPr>
      </p:pic>
      <p:pic>
        <p:nvPicPr>
          <p:cNvPr id="4" name="Afbeelding 3">
            <a:hlinkClick r:id="rId4" tooltip="SynBioSys, KWR Watercycle Research Institute"/>
            <a:extLst>
              <a:ext uri="{FF2B5EF4-FFF2-40B4-BE49-F238E27FC236}">
                <a16:creationId xmlns:a16="http://schemas.microsoft.com/office/drawing/2014/main" id="{192B25DB-FFEB-4FBA-AE30-AFF2D90044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2044" y="7102946"/>
            <a:ext cx="322041" cy="32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022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Shape 1"/>
          <p:cNvSpPr txBox="1"/>
          <p:nvPr/>
        </p:nvSpPr>
        <p:spPr>
          <a:xfrm>
            <a:off x="504000" y="576000"/>
            <a:ext cx="7200000" cy="7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BCC51A5-8624-4EE5-A9AF-CCE51D4A1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dirty="0"/>
              <a:t>Ellenberg getallen</a:t>
            </a:r>
            <a:br>
              <a:rPr lang="nl-NL" noProof="0" dirty="0"/>
            </a:br>
            <a:endParaRPr lang="nl-NL" noProof="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6D639A-2D7F-409A-80C9-51935260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641" y="1816656"/>
            <a:ext cx="2610002" cy="2387600"/>
          </a:xfrm>
        </p:spPr>
        <p:txBody>
          <a:bodyPr/>
          <a:lstStyle/>
          <a:p>
            <a:pPr marL="0" indent="0">
              <a:buNone/>
            </a:pPr>
            <a:r>
              <a:rPr lang="nl-NL" noProof="0" dirty="0"/>
              <a:t>Bodem</a:t>
            </a:r>
          </a:p>
          <a:p>
            <a:r>
              <a:rPr lang="nl-NL" noProof="0" dirty="0"/>
              <a:t>Voedselrijkdom</a:t>
            </a:r>
          </a:p>
          <a:p>
            <a:r>
              <a:rPr lang="nl-NL" noProof="0" dirty="0"/>
              <a:t>Zuurgraad</a:t>
            </a:r>
          </a:p>
          <a:p>
            <a:r>
              <a:rPr lang="nl-NL" noProof="0" dirty="0"/>
              <a:t>Vochtgehalte</a:t>
            </a:r>
          </a:p>
          <a:p>
            <a:r>
              <a:rPr lang="nl-NL" noProof="0" dirty="0"/>
              <a:t>Zoutgehalte</a:t>
            </a:r>
          </a:p>
          <a:p>
            <a:endParaRPr lang="nl-NL" noProof="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188B8BD-2114-483D-BC2D-B3FE49D6D17D}"/>
              </a:ext>
            </a:extLst>
          </p:cNvPr>
          <p:cNvSpPr txBox="1"/>
          <p:nvPr/>
        </p:nvSpPr>
        <p:spPr>
          <a:xfrm>
            <a:off x="773641" y="4451440"/>
            <a:ext cx="6496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Ordinale</a:t>
            </a:r>
            <a:r>
              <a:rPr lang="en-GB" dirty="0"/>
              <a:t> </a:t>
            </a:r>
            <a:r>
              <a:rPr lang="en-GB" dirty="0" err="1"/>
              <a:t>schalen</a:t>
            </a:r>
            <a:r>
              <a:rPr lang="en-GB" dirty="0"/>
              <a:t> met </a:t>
            </a:r>
            <a:r>
              <a:rPr lang="en-GB" dirty="0" err="1"/>
              <a:t>waarden</a:t>
            </a:r>
            <a:r>
              <a:rPr lang="en-GB" dirty="0"/>
              <a:t> van 1 t/m 9</a:t>
            </a:r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E81FAE4-F2B1-4CF6-99D5-AB1E8DEBFBF8}"/>
              </a:ext>
            </a:extLst>
          </p:cNvPr>
          <p:cNvSpPr txBox="1"/>
          <p:nvPr/>
        </p:nvSpPr>
        <p:spPr>
          <a:xfrm>
            <a:off x="773641" y="6084734"/>
            <a:ext cx="7625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Andere Nederlandse systemen voor ecologische indicatorwaarden: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Mossen: Siebel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Korstmossen: Sparrius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5E326EB1-8CD5-4750-82CB-7C704284C82B}"/>
              </a:ext>
            </a:extLst>
          </p:cNvPr>
          <p:cNvSpPr txBox="1">
            <a:spLocks/>
          </p:cNvSpPr>
          <p:nvPr/>
        </p:nvSpPr>
        <p:spPr>
          <a:xfrm>
            <a:off x="3872440" y="1811062"/>
            <a:ext cx="3691115" cy="2279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77979" indent="-377979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98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6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4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2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2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2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2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2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2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nl-NL" dirty="0"/>
              <a:t>Omgeving</a:t>
            </a:r>
          </a:p>
          <a:p>
            <a:r>
              <a:rPr lang="nl-NL" dirty="0"/>
              <a:t>Licht</a:t>
            </a:r>
          </a:p>
          <a:p>
            <a:r>
              <a:rPr lang="nl-NL" dirty="0"/>
              <a:t>Luchttemperatuur</a:t>
            </a:r>
          </a:p>
          <a:p>
            <a:r>
              <a:rPr lang="nl-NL" dirty="0"/>
              <a:t>Bodemtemperatuur</a:t>
            </a:r>
          </a:p>
          <a:p>
            <a:r>
              <a:rPr lang="nl-NL" dirty="0"/>
              <a:t>Resistentie tegen maaien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42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  <p:bldP spid="5" grpId="0"/>
      <p:bldP spid="6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925A1D-6019-419F-AC8D-AD5113ECB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42" y="329536"/>
            <a:ext cx="6997913" cy="797515"/>
          </a:xfrm>
        </p:spPr>
        <p:txBody>
          <a:bodyPr/>
          <a:lstStyle/>
          <a:p>
            <a:r>
              <a:rPr lang="nl-NL" noProof="0" dirty="0"/>
              <a:t>Ellenberg: zuurgraad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D493F7-8C3A-4AB4-BA19-0EF9F69AA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041" y="1275906"/>
            <a:ext cx="6997914" cy="5954233"/>
          </a:xfrm>
        </p:spPr>
        <p:txBody>
          <a:bodyPr>
            <a:normAutofit lnSpcReduction="10000"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nl-NL" noProof="0" dirty="0"/>
              <a:t>Sterk zure bodems</a:t>
            </a:r>
            <a:br>
              <a:rPr lang="nl-NL" noProof="0" dirty="0"/>
            </a:br>
            <a:r>
              <a:rPr lang="nl-NL" sz="1500" noProof="0" dirty="0" err="1"/>
              <a:t>Lavendelhei</a:t>
            </a:r>
            <a:r>
              <a:rPr lang="nl-NL" sz="1500" noProof="0" dirty="0"/>
              <a:t>, Grote wolfsklauw </a:t>
            </a:r>
            <a:endParaRPr lang="nl-NL" noProof="0" dirty="0"/>
          </a:p>
          <a:p>
            <a:pPr marL="457200" lvl="0" indent="-457200">
              <a:buFont typeface="+mj-lt"/>
              <a:buAutoNum type="arabicPeriod"/>
            </a:pPr>
            <a:r>
              <a:rPr lang="nl-NL" noProof="0" dirty="0"/>
              <a:t>Sterk zure tot zure bodems</a:t>
            </a:r>
            <a:br>
              <a:rPr lang="nl-NL" noProof="0" dirty="0"/>
            </a:br>
            <a:r>
              <a:rPr lang="nl-NL" sz="1500" noProof="0" dirty="0"/>
              <a:t>Struikhei, Bochtige </a:t>
            </a:r>
            <a:r>
              <a:rPr lang="nl-NL" sz="1500" noProof="0" dirty="0" err="1"/>
              <a:t>smele</a:t>
            </a:r>
            <a:endParaRPr lang="nl-NL" noProof="0" dirty="0"/>
          </a:p>
          <a:p>
            <a:pPr marL="457200" lvl="0" indent="-457200">
              <a:buFont typeface="+mj-lt"/>
              <a:buAutoNum type="arabicPeriod"/>
            </a:pPr>
            <a:r>
              <a:rPr lang="nl-NL" noProof="0" dirty="0"/>
              <a:t>Zure bodems</a:t>
            </a:r>
            <a:br>
              <a:rPr lang="nl-NL" noProof="0" dirty="0"/>
            </a:br>
            <a:r>
              <a:rPr lang="nl-NL" sz="1500" noProof="0" dirty="0"/>
              <a:t>Adelaarsvaren, </a:t>
            </a:r>
            <a:r>
              <a:rPr lang="nl-NL" sz="1500" noProof="0" dirty="0" err="1"/>
              <a:t>Tormentil</a:t>
            </a:r>
            <a:endParaRPr lang="nl-NL" noProof="0" dirty="0"/>
          </a:p>
          <a:p>
            <a:pPr marL="457200" lvl="0" indent="-457200">
              <a:buFont typeface="+mj-lt"/>
              <a:buAutoNum type="arabicPeriod"/>
            </a:pPr>
            <a:r>
              <a:rPr lang="nl-NL" noProof="0" dirty="0"/>
              <a:t>Zure tot matig zure bodems</a:t>
            </a:r>
            <a:br>
              <a:rPr lang="nl-NL" noProof="0" dirty="0"/>
            </a:br>
            <a:r>
              <a:rPr lang="nl-NL" sz="1600" noProof="0" dirty="0"/>
              <a:t>Brem, Witte klaverzuring</a:t>
            </a:r>
            <a:endParaRPr lang="nl-NL" noProof="0" dirty="0"/>
          </a:p>
          <a:p>
            <a:pPr marL="457200" lvl="0" indent="-457200">
              <a:buFont typeface="+mj-lt"/>
              <a:buAutoNum type="arabicPeriod"/>
            </a:pPr>
            <a:r>
              <a:rPr lang="nl-NL" noProof="0" dirty="0"/>
              <a:t>Matig zure bodems</a:t>
            </a:r>
            <a:br>
              <a:rPr lang="nl-NL" noProof="0" dirty="0"/>
            </a:br>
            <a:r>
              <a:rPr lang="nl-NL" sz="1600" noProof="0" dirty="0"/>
              <a:t>Veldzuring, Grasmuur </a:t>
            </a:r>
            <a:endParaRPr lang="nl-NL" noProof="0" dirty="0"/>
          </a:p>
          <a:p>
            <a:pPr marL="457200" lvl="0" indent="-457200">
              <a:buFont typeface="+mj-lt"/>
              <a:buAutoNum type="arabicPeriod"/>
            </a:pPr>
            <a:r>
              <a:rPr lang="nl-NL" noProof="0" dirty="0"/>
              <a:t>Matig zure tot zwak zure bodems </a:t>
            </a:r>
            <a:br>
              <a:rPr lang="nl-NL" noProof="0" dirty="0"/>
            </a:br>
            <a:r>
              <a:rPr lang="nl-NL" sz="1600" noProof="0" dirty="0"/>
              <a:t>Jacobskruiskruid, Lelietje-van-dalen</a:t>
            </a:r>
            <a:endParaRPr lang="nl-NL" noProof="0" dirty="0"/>
          </a:p>
          <a:p>
            <a:pPr marL="457200" lvl="0" indent="-457200">
              <a:buFont typeface="+mj-lt"/>
              <a:buAutoNum type="arabicPeriod"/>
            </a:pPr>
            <a:r>
              <a:rPr lang="nl-NL" noProof="0" dirty="0"/>
              <a:t>Zwak zure tot </a:t>
            </a:r>
            <a:r>
              <a:rPr lang="nl-NL" noProof="0" dirty="0" err="1"/>
              <a:t>zwakbasische</a:t>
            </a:r>
            <a:r>
              <a:rPr lang="nl-NL" noProof="0" dirty="0"/>
              <a:t> (neutrale) bodems</a:t>
            </a:r>
            <a:br>
              <a:rPr lang="nl-NL" noProof="0" dirty="0"/>
            </a:br>
            <a:r>
              <a:rPr lang="nl-NL" sz="1600" noProof="0" dirty="0"/>
              <a:t>Klimop, Kleine </a:t>
            </a:r>
            <a:r>
              <a:rPr lang="nl-NL" sz="1600" noProof="0" dirty="0" err="1"/>
              <a:t>maagdepalm</a:t>
            </a:r>
            <a:endParaRPr lang="nl-NL" noProof="0" dirty="0"/>
          </a:p>
          <a:p>
            <a:pPr marL="457200" lvl="0" indent="-457200">
              <a:buFont typeface="+mj-lt"/>
              <a:buAutoNum type="arabicPeriod"/>
            </a:pPr>
            <a:r>
              <a:rPr lang="nl-NL" noProof="0" dirty="0"/>
              <a:t>Basische bodems, meestal op kalk</a:t>
            </a:r>
            <a:br>
              <a:rPr lang="nl-NL" noProof="0" dirty="0"/>
            </a:br>
            <a:r>
              <a:rPr lang="nl-NL" sz="1600" noProof="0" dirty="0"/>
              <a:t>Grote tijm, Wilde kardinaalsmuts</a:t>
            </a:r>
            <a:endParaRPr lang="nl-NL" noProof="0" dirty="0"/>
          </a:p>
          <a:p>
            <a:pPr marL="457200" lvl="0" indent="-457200">
              <a:buFont typeface="+mj-lt"/>
              <a:buAutoNum type="arabicPeriod"/>
            </a:pPr>
            <a:r>
              <a:rPr lang="nl-NL" noProof="0" dirty="0"/>
              <a:t>Sterk basische of kalkrijke bodems</a:t>
            </a:r>
            <a:br>
              <a:rPr lang="nl-NL" noProof="0" dirty="0"/>
            </a:br>
            <a:r>
              <a:rPr lang="nl-NL" sz="1600" noProof="0" dirty="0"/>
              <a:t>Soldaatje, Vliegenorchis</a:t>
            </a:r>
            <a:endParaRPr lang="nl-NL" noProof="0" dirty="0"/>
          </a:p>
        </p:txBody>
      </p:sp>
      <p:pic>
        <p:nvPicPr>
          <p:cNvPr id="6146" name="Picture 2" descr="https://upload.wikimedia.org/wikipedia/commons/9/92/Lavendelhei_fragment.jpg">
            <a:hlinkClick r:id="rId3" tooltip="By Lavendelhei.jpg: Wenkbrauwalbatrosderivative work: Bff - Lavendelhei.jpg, CC BY-SA 3.0"/>
            <a:extLst>
              <a:ext uri="{FF2B5EF4-FFF2-40B4-BE49-F238E27FC236}">
                <a16:creationId xmlns:a16="http://schemas.microsoft.com/office/drawing/2014/main" id="{8C04BDBD-2C06-409B-80D4-3FB728167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9231" y="1159372"/>
            <a:ext cx="3668917" cy="359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2016.08.21.-13-Gorxheimertal--Besenheide.jpg">
            <a:hlinkClick r:id="rId5" tooltip="By Andreas Eichler, CC BY-SA 4.0"/>
            <a:extLst>
              <a:ext uri="{FF2B5EF4-FFF2-40B4-BE49-F238E27FC236}">
                <a16:creationId xmlns:a16="http://schemas.microsoft.com/office/drawing/2014/main" id="{0B64CFE4-D855-4698-A40D-6711E8A00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2098" y="1263443"/>
            <a:ext cx="3289194" cy="349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otentilla erecta.jpeg">
            <a:extLst>
              <a:ext uri="{FF2B5EF4-FFF2-40B4-BE49-F238E27FC236}">
                <a16:creationId xmlns:a16="http://schemas.microsoft.com/office/drawing/2014/main" id="{C746DC4E-4503-4CDA-9EEF-897504825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4301" y="1175356"/>
            <a:ext cx="4332634" cy="324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ytisus scoparius 002.jpg">
            <a:extLst>
              <a:ext uri="{FF2B5EF4-FFF2-40B4-BE49-F238E27FC236}">
                <a16:creationId xmlns:a16="http://schemas.microsoft.com/office/drawing/2014/main" id="{E6204AC2-A117-4B75-B417-8CB7324C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2316" y="1399176"/>
            <a:ext cx="3946279" cy="295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Stellaria graminea.jpg">
            <a:hlinkClick r:id="rId9" tooltip="By sannse - Own work, CC BY-SA 3.0"/>
            <a:extLst>
              <a:ext uri="{FF2B5EF4-FFF2-40B4-BE49-F238E27FC236}">
                <a16:creationId xmlns:a16="http://schemas.microsoft.com/office/drawing/2014/main" id="{852AB683-3376-493B-8B7B-4196E8679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8585" y="1196450"/>
            <a:ext cx="3079637" cy="364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Jacobaea vulgaris 004.JPG">
            <a:hlinkClick r:id="rId11" tooltip="By H. Zell - Own work"/>
            <a:extLst>
              <a:ext uri="{FF2B5EF4-FFF2-40B4-BE49-F238E27FC236}">
                <a16:creationId xmlns:a16="http://schemas.microsoft.com/office/drawing/2014/main" id="{0EFCBFC3-275B-41A3-8318-8EB827C4F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3807" y="1263443"/>
            <a:ext cx="2786893" cy="3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Vinca minor1Jina Lee.jpg">
            <a:hlinkClick r:id="rId13" tooltip="By Photo by and (c)2007 Jina Lee - Jina Lee Originally uploaded as: Image:Violet blossom of unidentified ground cover plant.JPG, CC BY-SA 3.0"/>
            <a:extLst>
              <a:ext uri="{FF2B5EF4-FFF2-40B4-BE49-F238E27FC236}">
                <a16:creationId xmlns:a16="http://schemas.microsoft.com/office/drawing/2014/main" id="{3330487A-4AD9-4A7F-A54B-582E78C67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1867" y="2008500"/>
            <a:ext cx="3946281" cy="295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s://upload.wikimedia.org/wikipedia/commons/thumb/1/13/Thymus_pulegioides_subsp._pulegioides_sl2.jpg/1280px-Thymus_pulegioides_subsp._pulegioides_sl2.jpg">
            <a:hlinkClick r:id="rId15" tooltip="By Stefan.lefnaer - Own work, CC BY-SA 4.0"/>
            <a:extLst>
              <a:ext uri="{FF2B5EF4-FFF2-40B4-BE49-F238E27FC236}">
                <a16:creationId xmlns:a16="http://schemas.microsoft.com/office/drawing/2014/main" id="{F71BB3EE-D7FE-4905-B9A4-A174CC1D5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6087" y="2049493"/>
            <a:ext cx="3897182" cy="292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https://upload.wikimedia.org/wikipedia/commons/thumb/d/db/Orchis_militaris_07.JPG/800px-Orchis_militaris_07.JPG">
            <a:hlinkClick r:id="rId17" tooltip="By Joachim Lutz - Own work, CC BY-SA 3.0"/>
            <a:extLst>
              <a:ext uri="{FF2B5EF4-FFF2-40B4-BE49-F238E27FC236}">
                <a16:creationId xmlns:a16="http://schemas.microsoft.com/office/drawing/2014/main" id="{561D1643-6694-419A-A378-4633BBD02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8889" y="2918836"/>
            <a:ext cx="2994566" cy="398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0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A8BAB2-5A0C-49C9-A448-F63523F39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612" y="259827"/>
            <a:ext cx="6997913" cy="1455937"/>
          </a:xfrm>
        </p:spPr>
        <p:txBody>
          <a:bodyPr>
            <a:normAutofit fontScale="90000"/>
          </a:bodyPr>
          <a:lstStyle/>
          <a:p>
            <a:r>
              <a:rPr lang="nl-NL" noProof="0" dirty="0"/>
              <a:t>Ellenberg </a:t>
            </a:r>
            <a:r>
              <a:rPr lang="nl-NL" noProof="0" dirty="0" err="1"/>
              <a:t>Gentiano-Koelerietum</a:t>
            </a:r>
            <a:br>
              <a:rPr lang="nl-NL" noProof="0" dirty="0"/>
            </a:br>
            <a:endParaRPr lang="nl-NL" noProof="0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09EAD4E-8558-4CBC-962F-57E3F4881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2081" y="987796"/>
            <a:ext cx="4472605" cy="611808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EFD04C0-FFB5-466A-AF80-F3890465C9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96" y="987796"/>
            <a:ext cx="4271633" cy="6118082"/>
          </a:xfrm>
          <a:prstGeom prst="rect">
            <a:avLst/>
          </a:prstGeom>
        </p:spPr>
      </p:pic>
      <p:sp>
        <p:nvSpPr>
          <p:cNvPr id="6" name="Gedachtewolkje: wolk 5">
            <a:extLst>
              <a:ext uri="{FF2B5EF4-FFF2-40B4-BE49-F238E27FC236}">
                <a16:creationId xmlns:a16="http://schemas.microsoft.com/office/drawing/2014/main" id="{0B2433F4-E145-41FA-A595-D2BDB19AB4AE}"/>
              </a:ext>
            </a:extLst>
          </p:cNvPr>
          <p:cNvSpPr/>
          <p:nvPr/>
        </p:nvSpPr>
        <p:spPr>
          <a:xfrm>
            <a:off x="1401695" y="1459044"/>
            <a:ext cx="1165117" cy="513439"/>
          </a:xfrm>
          <a:prstGeom prst="cloudCallout">
            <a:avLst>
              <a:gd name="adj1" fmla="val -10067"/>
              <a:gd name="adj2" fmla="val 109562"/>
            </a:avLst>
          </a:prstGeom>
          <a:solidFill>
            <a:srgbClr val="FFFF99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 err="1">
                <a:solidFill>
                  <a:schemeClr val="accent5"/>
                </a:solidFill>
              </a:rPr>
              <a:t>Boxplot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48823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A8BAB2-5A0C-49C9-A448-F63523F39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612" y="259827"/>
            <a:ext cx="6997913" cy="1455937"/>
          </a:xfrm>
        </p:spPr>
        <p:txBody>
          <a:bodyPr>
            <a:normAutofit fontScale="90000"/>
          </a:bodyPr>
          <a:lstStyle/>
          <a:p>
            <a:r>
              <a:rPr lang="nl-NL" noProof="0" dirty="0"/>
              <a:t>Ellenberg </a:t>
            </a:r>
            <a:r>
              <a:rPr lang="nl-NL" noProof="0" dirty="0" err="1"/>
              <a:t>Gentiano-Koelerietum</a:t>
            </a:r>
            <a:br>
              <a:rPr lang="nl-NL" noProof="0" dirty="0"/>
            </a:br>
            <a:endParaRPr lang="nl-NL" noProof="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8C8A670-1ACA-42EA-9F57-1E4AEA2A06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58" y="1094014"/>
            <a:ext cx="3658484" cy="607921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F83390E-61FC-4117-B0C4-503BFE22DB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312" y="1143001"/>
            <a:ext cx="3869645" cy="603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6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A8BAB2-5A0C-49C9-A448-F63523F39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612" y="259827"/>
            <a:ext cx="6997913" cy="1455937"/>
          </a:xfrm>
        </p:spPr>
        <p:txBody>
          <a:bodyPr>
            <a:normAutofit fontScale="90000"/>
          </a:bodyPr>
          <a:lstStyle/>
          <a:p>
            <a:r>
              <a:rPr lang="nl-NL" noProof="0" dirty="0"/>
              <a:t>Ellenberg </a:t>
            </a:r>
            <a:r>
              <a:rPr lang="nl-NL" noProof="0" dirty="0" err="1"/>
              <a:t>Gentiano-Koelerietum</a:t>
            </a:r>
            <a:br>
              <a:rPr lang="nl-NL" noProof="0" dirty="0"/>
            </a:br>
            <a:endParaRPr lang="nl-NL" noProof="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BC23BC6-0F4D-42DE-B0F9-E49868CB6E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12" y="1028700"/>
            <a:ext cx="4032470" cy="619351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61E097D-9840-4C70-A0F3-3BC74235AD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381" y="1028700"/>
            <a:ext cx="3906852" cy="61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7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A17F504-279F-4E72-88B9-865679B59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8812" y="1871331"/>
            <a:ext cx="6423553" cy="1233377"/>
          </a:xfrm>
        </p:spPr>
        <p:txBody>
          <a:bodyPr/>
          <a:lstStyle/>
          <a:p>
            <a:pPr algn="ctr"/>
            <a:r>
              <a:rPr lang="nl-NL" noProof="0" dirty="0" err="1"/>
              <a:t>Synchorologie</a:t>
            </a:r>
            <a:br>
              <a:rPr lang="nl-NL" noProof="0" dirty="0"/>
            </a:br>
            <a:r>
              <a:rPr lang="nl-NL" sz="1600" noProof="0" dirty="0"/>
              <a:t>geografische verspreiding van plantengemeenschappen</a:t>
            </a:r>
            <a:endParaRPr lang="nl-NL" noProof="0" dirty="0"/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8114CB7C-0A4D-4D1B-B631-E52F6EB38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7786" y="4699591"/>
            <a:ext cx="1992170" cy="2126510"/>
          </a:xfrm>
        </p:spPr>
        <p:txBody>
          <a:bodyPr>
            <a:normAutofit/>
          </a:bodyPr>
          <a:lstStyle/>
          <a:p>
            <a:pPr lvl="0">
              <a:buClr>
                <a:srgbClr val="90C226"/>
              </a:buClr>
            </a:pPr>
            <a:r>
              <a:rPr lang="nl-NL" sz="1800" noProof="0" dirty="0" err="1">
                <a:solidFill>
                  <a:schemeClr val="tx1"/>
                </a:solidFill>
              </a:rPr>
              <a:t>Syntaxonomie</a:t>
            </a:r>
            <a:endParaRPr lang="nl-NL" sz="1800" noProof="0" dirty="0">
              <a:solidFill>
                <a:schemeClr val="tx1"/>
              </a:solidFill>
            </a:endParaRPr>
          </a:p>
          <a:p>
            <a:pPr lvl="0">
              <a:buClr>
                <a:srgbClr val="90C226"/>
              </a:buClr>
            </a:pPr>
            <a:r>
              <a:rPr lang="nl-NL" sz="1800" noProof="0" dirty="0" err="1">
                <a:solidFill>
                  <a:schemeClr val="tx1"/>
                </a:solidFill>
              </a:rPr>
              <a:t>Syndynamiek</a:t>
            </a:r>
            <a:endParaRPr lang="nl-NL" sz="1800" noProof="0" dirty="0">
              <a:solidFill>
                <a:schemeClr val="tx1"/>
              </a:solidFill>
            </a:endParaRPr>
          </a:p>
          <a:p>
            <a:pPr lvl="0">
              <a:buClr>
                <a:srgbClr val="90C226"/>
              </a:buClr>
            </a:pPr>
            <a:r>
              <a:rPr lang="nl-NL" sz="1800" noProof="0" dirty="0" err="1">
                <a:solidFill>
                  <a:schemeClr val="tx1"/>
                </a:solidFill>
              </a:rPr>
              <a:t>Synmorfologie</a:t>
            </a:r>
            <a:endParaRPr lang="nl-NL" sz="1800" noProof="0" dirty="0">
              <a:solidFill>
                <a:schemeClr val="tx1"/>
              </a:solidFill>
            </a:endParaRPr>
          </a:p>
          <a:p>
            <a:pPr lvl="0">
              <a:buClr>
                <a:srgbClr val="90C226"/>
              </a:buClr>
            </a:pPr>
            <a:r>
              <a:rPr lang="nl-NL" sz="1800" noProof="0" dirty="0">
                <a:solidFill>
                  <a:schemeClr val="tx1"/>
                </a:solidFill>
              </a:rPr>
              <a:t>Synecologie</a:t>
            </a:r>
          </a:p>
          <a:p>
            <a:pPr lvl="0">
              <a:buClr>
                <a:srgbClr val="90C226"/>
              </a:buClr>
            </a:pPr>
            <a:r>
              <a:rPr lang="nl-NL" sz="1800" noProof="0" dirty="0" err="1">
                <a:solidFill>
                  <a:srgbClr val="0070C0"/>
                </a:solidFill>
              </a:rPr>
              <a:t>Synchorologie</a:t>
            </a:r>
            <a:endParaRPr lang="nl-NL" sz="1800" noProof="0" dirty="0">
              <a:solidFill>
                <a:srgbClr val="0070C0"/>
              </a:solidFill>
            </a:endParaRPr>
          </a:p>
          <a:p>
            <a:endParaRPr lang="nl-NL" sz="1800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823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649A4A-6963-4304-BF56-759B4690C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401" y="310445"/>
            <a:ext cx="7886688" cy="1103686"/>
          </a:xfrm>
        </p:spPr>
        <p:txBody>
          <a:bodyPr>
            <a:normAutofit fontScale="90000"/>
          </a:bodyPr>
          <a:lstStyle/>
          <a:p>
            <a:r>
              <a:rPr lang="nl-NL" noProof="0" dirty="0"/>
              <a:t>Plantensociologie versus Ecologie</a:t>
            </a:r>
            <a:br>
              <a:rPr lang="nl-NL" noProof="0" dirty="0"/>
            </a:br>
            <a:endParaRPr lang="nl-NL" noProof="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38D8A6-93AB-453A-ACE1-B017D5906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543" y="1540202"/>
            <a:ext cx="4537912" cy="55627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noProof="0" dirty="0"/>
              <a:t>Ecologie is een relatiewetenschap:</a:t>
            </a:r>
            <a:br>
              <a:rPr lang="nl-NL" noProof="0" dirty="0"/>
            </a:br>
            <a:r>
              <a:rPr lang="nl-NL" noProof="0" dirty="0"/>
              <a:t>Wisselwerking tussen de </a:t>
            </a:r>
            <a:r>
              <a:rPr lang="nl-NL" noProof="0" dirty="0">
                <a:solidFill>
                  <a:srgbClr val="00B0F0"/>
                </a:solidFill>
              </a:rPr>
              <a:t>levende natuur</a:t>
            </a:r>
            <a:r>
              <a:rPr lang="nl-NL" noProof="0" dirty="0"/>
              <a:t> en </a:t>
            </a:r>
            <a:r>
              <a:rPr lang="nl-NL" noProof="0" dirty="0">
                <a:solidFill>
                  <a:srgbClr val="00B0F0"/>
                </a:solidFill>
              </a:rPr>
              <a:t>milieufactoren</a:t>
            </a:r>
            <a:br>
              <a:rPr lang="nl-NL" noProof="0" dirty="0">
                <a:solidFill>
                  <a:srgbClr val="00B0F0"/>
                </a:solidFill>
              </a:rPr>
            </a:br>
            <a:endParaRPr lang="nl-NL" noProof="0" dirty="0">
              <a:solidFill>
                <a:srgbClr val="00B0F0"/>
              </a:solidFill>
            </a:endParaRPr>
          </a:p>
          <a:p>
            <a:r>
              <a:rPr lang="nl-NL" noProof="0" dirty="0"/>
              <a:t>Levende natuur</a:t>
            </a:r>
          </a:p>
          <a:p>
            <a:pPr lvl="1"/>
            <a:r>
              <a:rPr lang="nl-NL" noProof="0" dirty="0"/>
              <a:t>Organismen (soorten); </a:t>
            </a:r>
            <a:br>
              <a:rPr lang="nl-NL" noProof="0" dirty="0"/>
            </a:br>
            <a:r>
              <a:rPr lang="nl-NL" noProof="0" dirty="0"/>
              <a:t>auto-ecologie</a:t>
            </a:r>
          </a:p>
          <a:p>
            <a:pPr lvl="1"/>
            <a:r>
              <a:rPr lang="nl-NL" noProof="0" dirty="0"/>
              <a:t>Populaties van organismen; populatie-ecologie</a:t>
            </a:r>
          </a:p>
          <a:p>
            <a:pPr lvl="1"/>
            <a:r>
              <a:rPr lang="nl-NL" noProof="0" dirty="0"/>
              <a:t>Levensgemeenschappen van verschillende soorten organismen, bijv. plantengemeenschappen; systeemecologie</a:t>
            </a:r>
            <a:br>
              <a:rPr lang="nl-NL" noProof="0" dirty="0"/>
            </a:br>
            <a:endParaRPr lang="nl-NL" noProof="0" dirty="0"/>
          </a:p>
          <a:p>
            <a:r>
              <a:rPr lang="nl-NL" noProof="0" dirty="0"/>
              <a:t>Milieufactoren</a:t>
            </a:r>
          </a:p>
          <a:p>
            <a:pPr lvl="1"/>
            <a:r>
              <a:rPr lang="nl-NL" noProof="0" dirty="0"/>
              <a:t>Biotisch</a:t>
            </a:r>
          </a:p>
          <a:p>
            <a:pPr lvl="1"/>
            <a:r>
              <a:rPr lang="nl-NL" noProof="0" dirty="0"/>
              <a:t>Abiotisch</a:t>
            </a:r>
          </a:p>
          <a:p>
            <a:endParaRPr lang="nl-NL" noProof="0" dirty="0"/>
          </a:p>
        </p:txBody>
      </p:sp>
      <p:pic>
        <p:nvPicPr>
          <p:cNvPr id="4" name="Picture 2" descr="Figuur 2. Spontaan ontwikkelde bloemenrijke bermvegetatie in het Bijgaardenpark in Gent. Foto: Evelyne Fiers.  &#10;                ">
            <a:extLst>
              <a:ext uri="{FF2B5EF4-FFF2-40B4-BE49-F238E27FC236}">
                <a16:creationId xmlns:a16="http://schemas.microsoft.com/office/drawing/2014/main" id="{5D1CF0DD-4E87-48EC-BD77-BD7F38CDF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44" t="17114" b="5257"/>
          <a:stretch/>
        </p:blipFill>
        <p:spPr bwMode="auto">
          <a:xfrm>
            <a:off x="4931455" y="3892249"/>
            <a:ext cx="4739562" cy="285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hlinkClick r:id="rId4" tooltip="ResearchGate, Evelyne Fiers"/>
            <a:extLst>
              <a:ext uri="{FF2B5EF4-FFF2-40B4-BE49-F238E27FC236}">
                <a16:creationId xmlns:a16="http://schemas.microsoft.com/office/drawing/2014/main" id="{6B6D0CFA-A8CA-451F-856B-F33B0EE1DC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5041" y="7102946"/>
            <a:ext cx="322041" cy="322041"/>
          </a:xfrm>
          <a:prstGeom prst="rect">
            <a:avLst/>
          </a:prstGeom>
        </p:spPr>
      </p:pic>
      <p:pic>
        <p:nvPicPr>
          <p:cNvPr id="10242" name="Picture 2" descr="Afbeeldingsresultaat voor klaproos">
            <a:extLst>
              <a:ext uri="{FF2B5EF4-FFF2-40B4-BE49-F238E27FC236}">
                <a16:creationId xmlns:a16="http://schemas.microsoft.com/office/drawing/2014/main" id="{00BCAF71-6C91-43D7-B619-644A65FA4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42950" y="1585809"/>
            <a:ext cx="1887242" cy="190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hlinkClick r:id="rId7" tooltip="Werk Aan de Muur, Klaproos in bloei van Roland Sloots"/>
            <a:extLst>
              <a:ext uri="{FF2B5EF4-FFF2-40B4-BE49-F238E27FC236}">
                <a16:creationId xmlns:a16="http://schemas.microsoft.com/office/drawing/2014/main" id="{843F5316-3E8B-4131-9A33-9B72E57D4A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8006" y="7102947"/>
            <a:ext cx="322040" cy="322040"/>
          </a:xfrm>
          <a:prstGeom prst="rect">
            <a:avLst/>
          </a:prstGeom>
        </p:spPr>
      </p:pic>
      <p:pic>
        <p:nvPicPr>
          <p:cNvPr id="10244" name="Picture 4" descr="https://www.tuinadvies.nl/foto/klapro1.jpg">
            <a:extLst>
              <a:ext uri="{FF2B5EF4-FFF2-40B4-BE49-F238E27FC236}">
                <a16:creationId xmlns:a16="http://schemas.microsoft.com/office/drawing/2014/main" id="{CD4D4A7B-724D-44B3-8F49-183C85B9D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5799" y="1585809"/>
            <a:ext cx="2791283" cy="185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hlinkClick r:id="rId9" tooltip="Tuinadvies"/>
            <a:extLst>
              <a:ext uri="{FF2B5EF4-FFF2-40B4-BE49-F238E27FC236}">
                <a16:creationId xmlns:a16="http://schemas.microsoft.com/office/drawing/2014/main" id="{B3F7D19C-CA40-4EB9-87E0-9190FF4AC1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6523" y="7102946"/>
            <a:ext cx="322040" cy="322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CD43AB-86A0-4647-8614-D1F2490C5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41" y="413437"/>
            <a:ext cx="6997913" cy="1455937"/>
          </a:xfrm>
        </p:spPr>
        <p:txBody>
          <a:bodyPr/>
          <a:lstStyle/>
          <a:p>
            <a:r>
              <a:rPr lang="nl-NL" noProof="0" dirty="0"/>
              <a:t>Natura 2000 Habitattype 6210</a:t>
            </a:r>
            <a:br>
              <a:rPr lang="nl-NL" noProof="0" dirty="0"/>
            </a:br>
            <a:r>
              <a:rPr lang="nl-NL" sz="2400" noProof="0" dirty="0" err="1"/>
              <a:t>Festuco-Brometalia</a:t>
            </a:r>
            <a:r>
              <a:rPr lang="nl-NL" sz="2400" noProof="0" dirty="0"/>
              <a:t>, kalkgraslanden</a:t>
            </a:r>
            <a:endParaRPr lang="nl-NL" noProof="0" dirty="0"/>
          </a:p>
        </p:txBody>
      </p:sp>
      <p:pic>
        <p:nvPicPr>
          <p:cNvPr id="4" name="Tijdelijke aanduiding voor inhoud 3">
            <a:hlinkClick r:id="rId3"/>
            <a:extLst>
              <a:ext uri="{FF2B5EF4-FFF2-40B4-BE49-F238E27FC236}">
                <a16:creationId xmlns:a16="http://schemas.microsoft.com/office/drawing/2014/main" id="{1F4F3D47-4D74-4B7E-AB5B-5F3166674A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71513" y="2457766"/>
            <a:ext cx="6997700" cy="412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297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34C637-0AA0-4EE5-95D5-88EC681C3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dirty="0"/>
              <a:t>Belangrijke kalkgraslanden in Zuid-Limburg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8863DB-834E-4F57-BA1E-39D1EF9DF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noProof="0" dirty="0"/>
              <a:t>De </a:t>
            </a:r>
            <a:r>
              <a:rPr lang="nl-NL" noProof="0" dirty="0" err="1"/>
              <a:t>Bemelerberg</a:t>
            </a:r>
            <a:endParaRPr lang="nl-NL" noProof="0" dirty="0"/>
          </a:p>
          <a:p>
            <a:r>
              <a:rPr lang="nl-NL" noProof="0" dirty="0"/>
              <a:t>De </a:t>
            </a:r>
            <a:r>
              <a:rPr lang="nl-NL" noProof="0" dirty="0" err="1"/>
              <a:t>Berghofweide</a:t>
            </a:r>
            <a:endParaRPr lang="nl-NL" noProof="0" dirty="0"/>
          </a:p>
          <a:p>
            <a:r>
              <a:rPr lang="nl-NL" noProof="0" dirty="0"/>
              <a:t>Het </a:t>
            </a:r>
            <a:r>
              <a:rPr lang="nl-NL" noProof="0" dirty="0" err="1"/>
              <a:t>Gerendal</a:t>
            </a:r>
            <a:endParaRPr lang="nl-NL" noProof="0" dirty="0"/>
          </a:p>
          <a:p>
            <a:r>
              <a:rPr lang="nl-NL" noProof="0" dirty="0"/>
              <a:t>De Kunderberg</a:t>
            </a:r>
          </a:p>
          <a:p>
            <a:r>
              <a:rPr lang="nl-NL" noProof="0" dirty="0"/>
              <a:t>Het Savelsbos (Zure Dries)</a:t>
            </a:r>
          </a:p>
          <a:p>
            <a:r>
              <a:rPr lang="nl-NL" noProof="0" dirty="0"/>
              <a:t>De Schiepersberg</a:t>
            </a:r>
          </a:p>
          <a:p>
            <a:r>
              <a:rPr lang="nl-NL" noProof="0" dirty="0"/>
              <a:t>De Sint-Pietersberg</a:t>
            </a:r>
          </a:p>
          <a:p>
            <a:r>
              <a:rPr lang="nl-NL" noProof="0" dirty="0"/>
              <a:t>De Piepert</a:t>
            </a:r>
          </a:p>
          <a:p>
            <a:r>
              <a:rPr lang="nl-NL" noProof="0" dirty="0"/>
              <a:t>De </a:t>
            </a:r>
            <a:r>
              <a:rPr lang="nl-NL" noProof="0" dirty="0" err="1"/>
              <a:t>Wrakelberg</a:t>
            </a:r>
            <a:endParaRPr lang="nl-NL" noProof="0" dirty="0"/>
          </a:p>
          <a:p>
            <a:r>
              <a:rPr lang="nl-NL" noProof="0" dirty="0"/>
              <a:t>De </a:t>
            </a:r>
            <a:r>
              <a:rPr lang="nl-NL" noProof="0" dirty="0" err="1"/>
              <a:t>Wylre</a:t>
            </a:r>
            <a:r>
              <a:rPr lang="nl-NL" noProof="0" dirty="0"/>
              <a:t>-akkers</a:t>
            </a:r>
          </a:p>
          <a:p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9372000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75287A-1BFD-4EF6-A426-8F078F9B3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40" y="671971"/>
            <a:ext cx="8631447" cy="1455937"/>
          </a:xfrm>
        </p:spPr>
        <p:txBody>
          <a:bodyPr>
            <a:normAutofit fontScale="90000"/>
          </a:bodyPr>
          <a:lstStyle/>
          <a:p>
            <a:r>
              <a:rPr lang="nl-NL" noProof="0" dirty="0"/>
              <a:t>Associaties van droge graslanden</a:t>
            </a:r>
            <a:br>
              <a:rPr lang="nl-NL" noProof="0" dirty="0"/>
            </a:br>
            <a:r>
              <a:rPr lang="nl-NL" sz="2700" noProof="0" dirty="0"/>
              <a:t>in de Dolomieten</a:t>
            </a:r>
            <a:br>
              <a:rPr lang="nl-NL" noProof="0" dirty="0"/>
            </a:br>
            <a:endParaRPr lang="nl-NL" noProof="0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36F25F7B-4564-4EFF-8205-3F1FB9550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84581" y="2127908"/>
            <a:ext cx="6936082" cy="4945170"/>
          </a:xfrm>
          <a:prstGeom prst="rect">
            <a:avLst/>
          </a:prstGeom>
        </p:spPr>
      </p:pic>
      <p:sp>
        <p:nvSpPr>
          <p:cNvPr id="3" name="Gedachtewolkje: wolk 2">
            <a:extLst>
              <a:ext uri="{FF2B5EF4-FFF2-40B4-BE49-F238E27FC236}">
                <a16:creationId xmlns:a16="http://schemas.microsoft.com/office/drawing/2014/main" id="{5C3C44A2-4A95-41FA-BFA1-B8F6CA7E9487}"/>
              </a:ext>
            </a:extLst>
          </p:cNvPr>
          <p:cNvSpPr/>
          <p:nvPr/>
        </p:nvSpPr>
        <p:spPr>
          <a:xfrm>
            <a:off x="4095941" y="1343613"/>
            <a:ext cx="1783644" cy="671641"/>
          </a:xfrm>
          <a:prstGeom prst="cloudCallout">
            <a:avLst/>
          </a:prstGeom>
          <a:solidFill>
            <a:srgbClr val="FFFF99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 err="1">
                <a:solidFill>
                  <a:schemeClr val="accent5"/>
                </a:solidFill>
              </a:rPr>
              <a:t>Festuco-Brometea</a:t>
            </a:r>
            <a:endParaRPr lang="nl-NL" sz="1200" dirty="0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02FE8B4F-D5BC-4447-8F40-CBDB591534BC}"/>
              </a:ext>
            </a:extLst>
          </p:cNvPr>
          <p:cNvSpPr/>
          <p:nvPr/>
        </p:nvSpPr>
        <p:spPr>
          <a:xfrm>
            <a:off x="2183178" y="2754629"/>
            <a:ext cx="1912763" cy="497042"/>
          </a:xfrm>
          <a:prstGeom prst="ellipse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1C94FDC5-BE67-45D0-AEEE-A2CE78464EDD}"/>
              </a:ext>
            </a:extLst>
          </p:cNvPr>
          <p:cNvSpPr/>
          <p:nvPr/>
        </p:nvSpPr>
        <p:spPr>
          <a:xfrm>
            <a:off x="4031381" y="3629871"/>
            <a:ext cx="2188797" cy="497042"/>
          </a:xfrm>
          <a:prstGeom prst="ellipse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D9AE9542-2DBD-4DA8-8285-C9429F2F3F81}"/>
              </a:ext>
            </a:extLst>
          </p:cNvPr>
          <p:cNvSpPr/>
          <p:nvPr/>
        </p:nvSpPr>
        <p:spPr>
          <a:xfrm>
            <a:off x="2183178" y="5967541"/>
            <a:ext cx="2569444" cy="497042"/>
          </a:xfrm>
          <a:prstGeom prst="ellipse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0B78D9B6-735C-440F-814D-DFE4D2B138E6}"/>
              </a:ext>
            </a:extLst>
          </p:cNvPr>
          <p:cNvSpPr/>
          <p:nvPr/>
        </p:nvSpPr>
        <p:spPr>
          <a:xfrm>
            <a:off x="2045160" y="5294982"/>
            <a:ext cx="2188797" cy="497042"/>
          </a:xfrm>
          <a:prstGeom prst="ellipse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ADB97BEF-285F-4095-93D8-D1AAEF555AC7}"/>
              </a:ext>
            </a:extLst>
          </p:cNvPr>
          <p:cNvSpPr/>
          <p:nvPr/>
        </p:nvSpPr>
        <p:spPr>
          <a:xfrm>
            <a:off x="1994945" y="3607361"/>
            <a:ext cx="2188797" cy="497042"/>
          </a:xfrm>
          <a:prstGeom prst="ellipse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8D1CE406-3248-48F2-834A-B12F62988E26}"/>
              </a:ext>
            </a:extLst>
          </p:cNvPr>
          <p:cNvSpPr/>
          <p:nvPr/>
        </p:nvSpPr>
        <p:spPr>
          <a:xfrm>
            <a:off x="5786803" y="4692819"/>
            <a:ext cx="2188797" cy="497042"/>
          </a:xfrm>
          <a:prstGeom prst="ellipse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487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A17F504-279F-4E72-88B9-865679B59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8812" y="1871331"/>
            <a:ext cx="6423553" cy="1233377"/>
          </a:xfrm>
        </p:spPr>
        <p:txBody>
          <a:bodyPr/>
          <a:lstStyle/>
          <a:p>
            <a:pPr algn="ctr"/>
            <a:r>
              <a:rPr lang="nl-NL" noProof="0" dirty="0"/>
              <a:t>Opnames maken</a:t>
            </a:r>
          </a:p>
        </p:txBody>
      </p:sp>
    </p:spTree>
    <p:extLst>
      <p:ext uri="{BB962C8B-B14F-4D97-AF65-F5344CB8AC3E}">
        <p14:creationId xmlns:p14="http://schemas.microsoft.com/office/powerpoint/2010/main" val="14956626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985435-59BF-48C6-9FF8-B76E0F202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41" y="671971"/>
            <a:ext cx="6997913" cy="994783"/>
          </a:xfrm>
        </p:spPr>
        <p:txBody>
          <a:bodyPr/>
          <a:lstStyle/>
          <a:p>
            <a:r>
              <a:rPr lang="nl-NL" noProof="0" dirty="0"/>
              <a:t>Opname van een vegetatie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259508-8464-474B-B8F6-E0DBE529A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041" y="1666754"/>
            <a:ext cx="6997914" cy="48409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noProof="0" dirty="0"/>
              <a:t>Algemene gegevens</a:t>
            </a:r>
          </a:p>
          <a:p>
            <a:r>
              <a:rPr lang="nl-NL" noProof="0" dirty="0"/>
              <a:t>Locatie (coördinaten)</a:t>
            </a:r>
          </a:p>
          <a:p>
            <a:r>
              <a:rPr lang="nl-NL" noProof="0" dirty="0"/>
              <a:t>Bodemtypering</a:t>
            </a:r>
          </a:p>
          <a:p>
            <a:r>
              <a:rPr lang="nl-NL" noProof="0" dirty="0"/>
              <a:t>Helling en expositie</a:t>
            </a:r>
          </a:p>
          <a:p>
            <a:r>
              <a:rPr lang="nl-NL" noProof="0" dirty="0"/>
              <a:t>Hoogte boven zeeniveau</a:t>
            </a:r>
          </a:p>
          <a:p>
            <a:pPr marL="0" indent="0">
              <a:buNone/>
            </a:pPr>
            <a:br>
              <a:rPr lang="nl-NL" noProof="0" dirty="0"/>
            </a:br>
            <a:r>
              <a:rPr lang="nl-NL" sz="2000" noProof="0" dirty="0"/>
              <a:t>Lagen</a:t>
            </a:r>
          </a:p>
          <a:p>
            <a:r>
              <a:rPr lang="nl-NL" noProof="0" dirty="0"/>
              <a:t>Bedekking</a:t>
            </a:r>
          </a:p>
          <a:p>
            <a:r>
              <a:rPr lang="nl-NL" noProof="0" dirty="0"/>
              <a:t>Hoogte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157DA6F4-5360-46A1-9A95-DB258F5EE8A9}"/>
              </a:ext>
            </a:extLst>
          </p:cNvPr>
          <p:cNvSpPr txBox="1">
            <a:spLocks/>
          </p:cNvSpPr>
          <p:nvPr/>
        </p:nvSpPr>
        <p:spPr>
          <a:xfrm>
            <a:off x="4791918" y="1666753"/>
            <a:ext cx="3414533" cy="4840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77979" indent="-377979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98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6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4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2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2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2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2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2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503972" rtl="0" eaLnBrk="1" latinLnBrk="0" hangingPunct="1">
              <a:spcBef>
                <a:spcPts val="110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2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nl-NL" sz="2000" dirty="0"/>
              <a:t>Soortenlijst per laag</a:t>
            </a:r>
          </a:p>
          <a:p>
            <a:r>
              <a:rPr lang="nl-NL" dirty="0"/>
              <a:t>Bedekking</a:t>
            </a:r>
          </a:p>
          <a:p>
            <a:r>
              <a:rPr lang="nl-NL" dirty="0"/>
              <a:t>Aantallen</a:t>
            </a:r>
          </a:p>
          <a:p>
            <a:r>
              <a:rPr lang="nl-NL" dirty="0"/>
              <a:t>Sociabiliteit</a:t>
            </a:r>
          </a:p>
          <a:p>
            <a:r>
              <a:rPr lang="nl-NL" dirty="0"/>
              <a:t>Fenologie</a:t>
            </a:r>
          </a:p>
        </p:txBody>
      </p:sp>
    </p:spTree>
    <p:extLst>
      <p:ext uri="{BB962C8B-B14F-4D97-AF65-F5344CB8AC3E}">
        <p14:creationId xmlns:p14="http://schemas.microsoft.com/office/powerpoint/2010/main" val="268192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85B424-1FD3-B848-835F-A27E5C592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dirty="0"/>
              <a:t>Minimum areaal opname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0B3D81-FA06-6A44-B096-558998A62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noProof="0" dirty="0"/>
              <a:t>Analytisch minimum areaal: oppervlak verdubbelen tot buigpunt aantal soorten tegen oppervlak</a:t>
            </a:r>
            <a:br>
              <a:rPr lang="nl-NL" noProof="0" dirty="0"/>
            </a:br>
            <a:endParaRPr lang="nl-NL" noProof="0" dirty="0"/>
          </a:p>
          <a:p>
            <a:r>
              <a:rPr lang="nl-NL" noProof="0" dirty="0"/>
              <a:t>Richtlijnen (Barkman, 1989)</a:t>
            </a:r>
          </a:p>
          <a:p>
            <a:pPr lvl="1"/>
            <a:r>
              <a:rPr lang="nl-NL" noProof="0" dirty="0"/>
              <a:t>(korst-) mossen		0,1-0,3 m2</a:t>
            </a:r>
          </a:p>
          <a:p>
            <a:pPr lvl="1"/>
            <a:r>
              <a:rPr lang="nl-NL" noProof="0" dirty="0"/>
              <a:t>Beweide graslanden	1 – 4 m2</a:t>
            </a:r>
          </a:p>
          <a:p>
            <a:pPr lvl="1"/>
            <a:r>
              <a:rPr lang="nl-NL" noProof="0" dirty="0"/>
              <a:t>Hooilanden			5 – 10 m2</a:t>
            </a:r>
          </a:p>
          <a:p>
            <a:pPr lvl="1"/>
            <a:r>
              <a:rPr lang="nl-NL" noProof="0" dirty="0"/>
              <a:t>Struwelen			20 – 40 m2</a:t>
            </a:r>
          </a:p>
          <a:p>
            <a:pPr lvl="1"/>
            <a:r>
              <a:rPr lang="nl-NL" noProof="0" dirty="0"/>
              <a:t>Bossen				100 – 200 m2</a:t>
            </a:r>
          </a:p>
        </p:txBody>
      </p:sp>
    </p:spTree>
    <p:extLst>
      <p:ext uri="{BB962C8B-B14F-4D97-AF65-F5344CB8AC3E}">
        <p14:creationId xmlns:p14="http://schemas.microsoft.com/office/powerpoint/2010/main" val="373437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723A92-6F82-4967-A9AC-60A374669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dirty="0"/>
              <a:t>Werkgroep Plantensociologie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D21E2A4-0762-4110-B487-2280BD445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noProof="0" dirty="0"/>
              <a:t>Onderdeel van de Plantenstudiegroep van het Natuurhistorisch Genootschap in Limburg</a:t>
            </a:r>
          </a:p>
          <a:p>
            <a:r>
              <a:rPr lang="nl-NL" noProof="0" dirty="0"/>
              <a:t>Excursies, maken vegetatieopnamen</a:t>
            </a:r>
          </a:p>
          <a:p>
            <a:r>
              <a:rPr lang="nl-NL" noProof="0" dirty="0"/>
              <a:t>Werkavonden in de winter</a:t>
            </a:r>
          </a:p>
          <a:p>
            <a:pPr marL="0" indent="0">
              <a:buNone/>
            </a:pPr>
            <a:endParaRPr lang="nl-NL" noProof="0" dirty="0"/>
          </a:p>
          <a:p>
            <a:r>
              <a:rPr lang="nl-NL" noProof="0" dirty="0"/>
              <a:t>Project: Kalkvegetaties van het Mergelland</a:t>
            </a:r>
          </a:p>
          <a:p>
            <a:endParaRPr lang="nl-NL" noProof="0" dirty="0"/>
          </a:p>
          <a:p>
            <a:r>
              <a:rPr lang="nl-NL" noProof="0" dirty="0"/>
              <a:t>Meedoen: plantensociologie [AT] nhgl.nl</a:t>
            </a:r>
          </a:p>
        </p:txBody>
      </p:sp>
    </p:spTree>
    <p:extLst>
      <p:ext uri="{BB962C8B-B14F-4D97-AF65-F5344CB8AC3E}">
        <p14:creationId xmlns:p14="http://schemas.microsoft.com/office/powerpoint/2010/main" val="30631133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3DAE8B-C173-4CBE-9DF5-BA497C2D7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89" y="156965"/>
            <a:ext cx="6997913" cy="894070"/>
          </a:xfrm>
        </p:spPr>
        <p:txBody>
          <a:bodyPr>
            <a:normAutofit/>
          </a:bodyPr>
          <a:lstStyle/>
          <a:p>
            <a:r>
              <a:rPr lang="nl-NL" sz="3600" noProof="0" dirty="0"/>
              <a:t>Presentatie downloaden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EBE48FF-A096-4859-8DCB-F53E6A56B9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352" y="1156138"/>
            <a:ext cx="5384156" cy="501213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Pijl: links 4">
            <a:extLst>
              <a:ext uri="{FF2B5EF4-FFF2-40B4-BE49-F238E27FC236}">
                <a16:creationId xmlns:a16="http://schemas.microsoft.com/office/drawing/2014/main" id="{D98772F2-DF41-432E-BC04-342914D7C242}"/>
              </a:ext>
            </a:extLst>
          </p:cNvPr>
          <p:cNvSpPr/>
          <p:nvPr/>
        </p:nvSpPr>
        <p:spPr>
          <a:xfrm>
            <a:off x="2885915" y="4989382"/>
            <a:ext cx="268287" cy="304800"/>
          </a:xfrm>
          <a:prstGeom prst="lef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C022073-B44E-40CA-A834-9722B5DCA35A}"/>
              </a:ext>
            </a:extLst>
          </p:cNvPr>
          <p:cNvSpPr txBox="1"/>
          <p:nvPr/>
        </p:nvSpPr>
        <p:spPr>
          <a:xfrm>
            <a:off x="619489" y="743258"/>
            <a:ext cx="7778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https://nhgl.nl/werkgroep/plantensociologie#downloaden</a:t>
            </a:r>
          </a:p>
        </p:txBody>
      </p:sp>
      <p:sp>
        <p:nvSpPr>
          <p:cNvPr id="7" name="Pijl: links 6">
            <a:extLst>
              <a:ext uri="{FF2B5EF4-FFF2-40B4-BE49-F238E27FC236}">
                <a16:creationId xmlns:a16="http://schemas.microsoft.com/office/drawing/2014/main" id="{27AA2D02-48AE-4DA3-B4A9-8134F39BF9A2}"/>
              </a:ext>
            </a:extLst>
          </p:cNvPr>
          <p:cNvSpPr/>
          <p:nvPr/>
        </p:nvSpPr>
        <p:spPr>
          <a:xfrm>
            <a:off x="6696861" y="5141782"/>
            <a:ext cx="268287" cy="304800"/>
          </a:xfrm>
          <a:prstGeom prst="lef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F794457-389C-4C97-8F72-845398E4BE48}"/>
              </a:ext>
            </a:extLst>
          </p:cNvPr>
          <p:cNvSpPr txBox="1"/>
          <p:nvPr/>
        </p:nvSpPr>
        <p:spPr>
          <a:xfrm>
            <a:off x="761635" y="6474941"/>
            <a:ext cx="628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Nog meer presentaties:</a:t>
            </a:r>
            <a:br>
              <a:rPr lang="nl-NL" dirty="0"/>
            </a:br>
            <a:r>
              <a:rPr lang="nl-NL" dirty="0"/>
              <a:t>https://nhgl.nl/studiegroep/planten#downloaden</a:t>
            </a:r>
          </a:p>
        </p:txBody>
      </p:sp>
    </p:spTree>
    <p:extLst>
      <p:ext uri="{BB962C8B-B14F-4D97-AF65-F5344CB8AC3E}">
        <p14:creationId xmlns:p14="http://schemas.microsoft.com/office/powerpoint/2010/main" val="275722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dirty="0"/>
              <a:t>Bronnen: boeken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72041" y="1845623"/>
            <a:ext cx="7515518" cy="4891507"/>
          </a:xfrm>
        </p:spPr>
        <p:txBody>
          <a:bodyPr>
            <a:normAutofit fontScale="92500"/>
          </a:bodyPr>
          <a:lstStyle/>
          <a:p>
            <a:r>
              <a:rPr lang="nl-NL" noProof="0" dirty="0"/>
              <a:t>Plantengemeenschappen van Nederland; </a:t>
            </a:r>
            <a:r>
              <a:rPr lang="nl-NL" noProof="0" dirty="0" err="1"/>
              <a:t>Westhof</a:t>
            </a:r>
            <a:r>
              <a:rPr lang="nl-NL" noProof="0" dirty="0"/>
              <a:t>, den Held; 1969</a:t>
            </a:r>
          </a:p>
          <a:p>
            <a:r>
              <a:rPr lang="nl-NL" noProof="0" dirty="0"/>
              <a:t>Vegetatie van Nederland 1-5; Schaminée, Stortelder, </a:t>
            </a:r>
            <a:r>
              <a:rPr lang="nl-NL" noProof="0" dirty="0" err="1"/>
              <a:t>Westhof</a:t>
            </a:r>
            <a:r>
              <a:rPr lang="nl-NL" noProof="0" dirty="0"/>
              <a:t>; 1995</a:t>
            </a:r>
          </a:p>
          <a:p>
            <a:r>
              <a:rPr lang="nl-NL" noProof="0" dirty="0"/>
              <a:t>Vegetatie van Nederland 6, Mossen en korstmossengemeenschappen; van Dort, van Gennip, Schrijvers-</a:t>
            </a:r>
            <a:r>
              <a:rPr lang="nl-NL" noProof="0" dirty="0" err="1"/>
              <a:t>Gonlag</a:t>
            </a:r>
            <a:r>
              <a:rPr lang="nl-NL" noProof="0" dirty="0"/>
              <a:t>; 2017</a:t>
            </a:r>
          </a:p>
          <a:p>
            <a:r>
              <a:rPr lang="nl-NL" noProof="0" dirty="0"/>
              <a:t>Revisie Vegetatie van Nederland; Schaminée et al.; 2017</a:t>
            </a:r>
            <a:br>
              <a:rPr lang="nl-NL" noProof="0" dirty="0"/>
            </a:br>
            <a:endParaRPr lang="nl-NL" noProof="0" dirty="0"/>
          </a:p>
          <a:p>
            <a:r>
              <a:rPr lang="nl-NL" noProof="0" dirty="0" err="1"/>
              <a:t>Vegetation</a:t>
            </a:r>
            <a:r>
              <a:rPr lang="nl-NL" noProof="0" dirty="0"/>
              <a:t> </a:t>
            </a:r>
            <a:r>
              <a:rPr lang="nl-NL" noProof="0" dirty="0" err="1"/>
              <a:t>Mittel</a:t>
            </a:r>
            <a:r>
              <a:rPr lang="nl-NL" noProof="0" dirty="0"/>
              <a:t> </a:t>
            </a:r>
            <a:r>
              <a:rPr lang="nl-NL" noProof="0" dirty="0" err="1"/>
              <a:t>Europas</a:t>
            </a:r>
            <a:r>
              <a:rPr lang="nl-NL" noProof="0" dirty="0"/>
              <a:t> </a:t>
            </a:r>
            <a:r>
              <a:rPr lang="nl-NL" noProof="0" dirty="0" err="1"/>
              <a:t>mit</a:t>
            </a:r>
            <a:r>
              <a:rPr lang="nl-NL" noProof="0" dirty="0"/>
              <a:t> den Alpen; Ellenberg; 1982</a:t>
            </a:r>
          </a:p>
          <a:p>
            <a:r>
              <a:rPr lang="nl-NL" noProof="0" dirty="0"/>
              <a:t>Plant life of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Dolomites</a:t>
            </a:r>
            <a:r>
              <a:rPr lang="nl-NL" noProof="0" dirty="0"/>
              <a:t>, </a:t>
            </a:r>
            <a:r>
              <a:rPr lang="nl-NL" noProof="0" dirty="0" err="1"/>
              <a:t>Vegetation</a:t>
            </a:r>
            <a:r>
              <a:rPr lang="nl-NL" noProof="0" dirty="0"/>
              <a:t> </a:t>
            </a:r>
            <a:r>
              <a:rPr lang="nl-NL" noProof="0" dirty="0" err="1"/>
              <a:t>Structure</a:t>
            </a:r>
            <a:r>
              <a:rPr lang="nl-NL" noProof="0" dirty="0"/>
              <a:t> </a:t>
            </a:r>
            <a:r>
              <a:rPr lang="nl-NL" noProof="0" dirty="0" err="1"/>
              <a:t>and</a:t>
            </a:r>
            <a:r>
              <a:rPr lang="nl-NL" noProof="0" dirty="0"/>
              <a:t> </a:t>
            </a:r>
            <a:r>
              <a:rPr lang="nl-NL" noProof="0" dirty="0" err="1"/>
              <a:t>Ecology</a:t>
            </a:r>
            <a:r>
              <a:rPr lang="nl-NL" noProof="0" dirty="0"/>
              <a:t>; </a:t>
            </a:r>
            <a:r>
              <a:rPr lang="nl-NL" noProof="0" dirty="0" err="1"/>
              <a:t>Pignatti</a:t>
            </a:r>
            <a:r>
              <a:rPr lang="nl-NL" noProof="0" dirty="0"/>
              <a:t>; 2014</a:t>
            </a:r>
            <a:br>
              <a:rPr lang="nl-NL" noProof="0" dirty="0"/>
            </a:br>
            <a:endParaRPr lang="nl-NL" noProof="0" dirty="0"/>
          </a:p>
          <a:p>
            <a:r>
              <a:rPr lang="nl-NL" noProof="0" dirty="0"/>
              <a:t>Veldgids Plantengemeenschappen van Nederland; Schaminée et al.; 2010</a:t>
            </a:r>
          </a:p>
          <a:p>
            <a:endParaRPr lang="nl-NL" noProof="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419724"/>
            <a:ext cx="6997913" cy="727968"/>
          </a:xfrm>
        </p:spPr>
        <p:txBody>
          <a:bodyPr/>
          <a:lstStyle/>
          <a:p>
            <a:r>
              <a:rPr lang="nl-NL" noProof="0" dirty="0"/>
              <a:t>Bronnen: online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72040" y="1399939"/>
            <a:ext cx="6997914" cy="427783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noProof="0" dirty="0"/>
              <a:t>Geraadpleegd december 2017</a:t>
            </a:r>
          </a:p>
          <a:p>
            <a:r>
              <a:rPr lang="nl-NL" noProof="0" dirty="0"/>
              <a:t>Vegetatiekunde van A tot Z;</a:t>
            </a:r>
            <a:br>
              <a:rPr lang="nl-NL" noProof="0" dirty="0"/>
            </a:br>
            <a:r>
              <a:rPr lang="nl-NL" noProof="0" dirty="0">
                <a:hlinkClick r:id="rId3"/>
              </a:rPr>
              <a:t>https://nl.wikipedia.org/wiki/Vegetatiekunde_van_A_tot_Z</a:t>
            </a:r>
            <a:endParaRPr lang="nl-NL" noProof="0" dirty="0"/>
          </a:p>
          <a:p>
            <a:r>
              <a:rPr lang="nl-NL" noProof="0" dirty="0" err="1"/>
              <a:t>WikiWijs</a:t>
            </a:r>
            <a:r>
              <a:rPr lang="nl-NL" noProof="0" dirty="0"/>
              <a:t>, </a:t>
            </a:r>
            <a:r>
              <a:rPr lang="nl-NL" noProof="0" dirty="0" err="1"/>
              <a:t>SynBioSys</a:t>
            </a:r>
            <a:r>
              <a:rPr lang="nl-NL" noProof="0" dirty="0"/>
              <a:t>;</a:t>
            </a:r>
            <a:br>
              <a:rPr lang="nl-NL" noProof="0" dirty="0"/>
            </a:br>
            <a:r>
              <a:rPr lang="nl-NL" noProof="0" dirty="0">
                <a:hlinkClick r:id="rId4"/>
              </a:rPr>
              <a:t>https://maken.wikiwijs.nl/48457/SynBioSys#!page-739361</a:t>
            </a:r>
            <a:r>
              <a:rPr lang="nl-NL" noProof="0" dirty="0"/>
              <a:t> </a:t>
            </a:r>
          </a:p>
          <a:p>
            <a:r>
              <a:rPr lang="nl-NL" noProof="0" dirty="0" err="1"/>
              <a:t>Vegetation</a:t>
            </a:r>
            <a:r>
              <a:rPr lang="nl-NL" noProof="0" dirty="0"/>
              <a:t> of Europe: </a:t>
            </a:r>
            <a:r>
              <a:rPr lang="nl-NL" noProof="0" dirty="0" err="1"/>
              <a:t>hierarchical</a:t>
            </a:r>
            <a:r>
              <a:rPr lang="nl-NL" noProof="0" dirty="0"/>
              <a:t> </a:t>
            </a:r>
            <a:r>
              <a:rPr lang="nl-NL" noProof="0" dirty="0" err="1"/>
              <a:t>ﬂoristic</a:t>
            </a:r>
            <a:r>
              <a:rPr lang="nl-NL" noProof="0" dirty="0"/>
              <a:t> </a:t>
            </a:r>
            <a:r>
              <a:rPr lang="nl-NL" noProof="0" dirty="0" err="1"/>
              <a:t>classiﬁcation</a:t>
            </a:r>
            <a:r>
              <a:rPr lang="nl-NL" noProof="0" dirty="0"/>
              <a:t> system of </a:t>
            </a:r>
            <a:r>
              <a:rPr lang="nl-NL" noProof="0" dirty="0" err="1"/>
              <a:t>vascular</a:t>
            </a:r>
            <a:r>
              <a:rPr lang="nl-NL" noProof="0" dirty="0"/>
              <a:t> plant, </a:t>
            </a:r>
            <a:r>
              <a:rPr lang="nl-NL" noProof="0" dirty="0" err="1"/>
              <a:t>bryophyte</a:t>
            </a:r>
            <a:r>
              <a:rPr lang="nl-NL" noProof="0" dirty="0"/>
              <a:t>, </a:t>
            </a:r>
            <a:r>
              <a:rPr lang="nl-NL" noProof="0" dirty="0" err="1"/>
              <a:t>lichen</a:t>
            </a:r>
            <a:r>
              <a:rPr lang="nl-NL" noProof="0" dirty="0"/>
              <a:t>, </a:t>
            </a:r>
            <a:r>
              <a:rPr lang="nl-NL" noProof="0" dirty="0" err="1"/>
              <a:t>and</a:t>
            </a:r>
            <a:r>
              <a:rPr lang="nl-NL" noProof="0" dirty="0"/>
              <a:t> </a:t>
            </a:r>
            <a:r>
              <a:rPr lang="nl-NL" noProof="0" dirty="0" err="1"/>
              <a:t>algal</a:t>
            </a:r>
            <a:r>
              <a:rPr lang="nl-NL" noProof="0" dirty="0"/>
              <a:t> </a:t>
            </a:r>
            <a:r>
              <a:rPr lang="nl-NL" noProof="0" dirty="0" err="1"/>
              <a:t>communities</a:t>
            </a:r>
            <a:r>
              <a:rPr lang="nl-NL" noProof="0" dirty="0"/>
              <a:t>; </a:t>
            </a:r>
            <a:r>
              <a:rPr lang="nl-NL" noProof="0" dirty="0" err="1"/>
              <a:t>Muchina</a:t>
            </a:r>
            <a:r>
              <a:rPr lang="nl-NL" noProof="0" dirty="0"/>
              <a:t> et al, 2016, </a:t>
            </a:r>
            <a:r>
              <a:rPr lang="nl-NL" noProof="0" dirty="0">
                <a:hlinkClick r:id="rId5"/>
              </a:rPr>
              <a:t>https://www.synbiosys.alterra.nl/evc/Docs/Mucina_et_al-2016-Applied_Vegetation_Science.pdf</a:t>
            </a:r>
            <a:r>
              <a:rPr lang="nl-NL" noProof="0" dirty="0"/>
              <a:t> </a:t>
            </a:r>
          </a:p>
          <a:p>
            <a:r>
              <a:rPr lang="nl-NL" noProof="0" dirty="0"/>
              <a:t>Websites met Europese vegetaties</a:t>
            </a:r>
            <a:br>
              <a:rPr lang="nl-NL" noProof="0" dirty="0"/>
            </a:br>
            <a:r>
              <a:rPr lang="nl-NL" noProof="0" dirty="0">
                <a:hlinkClick r:id="rId6"/>
              </a:rPr>
              <a:t>http://www.e-veg.net/en/homepage</a:t>
            </a:r>
            <a:br>
              <a:rPr lang="nl-NL" noProof="0" dirty="0"/>
            </a:br>
            <a:r>
              <a:rPr lang="nl-NL" noProof="0" dirty="0"/>
              <a:t>Frankrijk: </a:t>
            </a:r>
            <a:r>
              <a:rPr lang="nl-NL" noProof="0" dirty="0">
                <a:hlinkClick r:id="rId7"/>
              </a:rPr>
              <a:t>https://inpn.mnhn.fr/habitat/cd_typo/1</a:t>
            </a:r>
            <a:r>
              <a:rPr lang="nl-NL" noProof="0" dirty="0"/>
              <a:t> </a:t>
            </a:r>
            <a:br>
              <a:rPr lang="nl-NL" noProof="0" dirty="0"/>
            </a:br>
            <a:r>
              <a:rPr lang="nl-NL" noProof="0" dirty="0"/>
              <a:t>Zwitserland: </a:t>
            </a:r>
            <a:r>
              <a:rPr lang="nl-NL" noProof="0" dirty="0">
                <a:hlinkClick r:id="rId8"/>
              </a:rPr>
              <a:t>https://www.infoflora.ch/fr/milieux/phytosuisse/</a:t>
            </a:r>
            <a:r>
              <a:rPr lang="nl-NL" noProof="0" dirty="0"/>
              <a:t> </a:t>
            </a:r>
          </a:p>
          <a:p>
            <a:r>
              <a:rPr lang="nl-NL" noProof="0" dirty="0"/>
              <a:t> Global Index </a:t>
            </a:r>
            <a:r>
              <a:rPr lang="nl-NL" noProof="0" dirty="0" err="1"/>
              <a:t>Vegetation-PlotDatbases</a:t>
            </a:r>
            <a:br>
              <a:rPr lang="nl-NL" noProof="0" dirty="0"/>
            </a:br>
            <a:r>
              <a:rPr lang="nl-NL" noProof="0" dirty="0">
                <a:hlinkClick r:id="rId9"/>
              </a:rPr>
              <a:t>https://www.givd.info/index.xhtml</a:t>
            </a:r>
            <a:r>
              <a:rPr lang="nl-NL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116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C8E580-8939-4AA9-8EB2-B07CB7BD6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41" y="671971"/>
            <a:ext cx="6997913" cy="780377"/>
          </a:xfrm>
        </p:spPr>
        <p:txBody>
          <a:bodyPr>
            <a:normAutofit fontScale="90000"/>
          </a:bodyPr>
          <a:lstStyle/>
          <a:p>
            <a:r>
              <a:rPr lang="nl-NL" noProof="0" dirty="0"/>
              <a:t>Plantensociologie</a:t>
            </a:r>
            <a:br>
              <a:rPr lang="nl-NL" noProof="0" dirty="0"/>
            </a:br>
            <a:endParaRPr lang="nl-NL" noProof="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BD3B8E-7266-41EC-A5E0-D37BCB553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039" y="1733065"/>
            <a:ext cx="8652586" cy="50292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noProof="0" dirty="0"/>
              <a:t>Vooral een objectwetenschap, object is: plantengemeenschap</a:t>
            </a:r>
          </a:p>
          <a:p>
            <a:pPr marL="0" indent="0">
              <a:buNone/>
            </a:pPr>
            <a:br>
              <a:rPr lang="nl-NL" noProof="0" dirty="0"/>
            </a:br>
            <a:endParaRPr lang="nl-NL" noProof="0" dirty="0"/>
          </a:p>
          <a:p>
            <a:pPr marL="0" indent="0">
              <a:buNone/>
            </a:pPr>
            <a:endParaRPr lang="nl-NL" noProof="0" dirty="0"/>
          </a:p>
          <a:p>
            <a:pPr marL="0" indent="0">
              <a:buNone/>
            </a:pPr>
            <a:endParaRPr lang="nl-NL" noProof="0" dirty="0"/>
          </a:p>
          <a:p>
            <a:pPr marL="0" indent="0">
              <a:buNone/>
            </a:pPr>
            <a:br>
              <a:rPr lang="nl-NL" noProof="0" dirty="0"/>
            </a:br>
            <a:endParaRPr lang="nl-NL" noProof="0" dirty="0"/>
          </a:p>
          <a:p>
            <a:pPr marL="0" indent="0">
              <a:buNone/>
            </a:pPr>
            <a:r>
              <a:rPr lang="nl-NL" noProof="0" dirty="0"/>
              <a:t>Onderzoeksgebieden</a:t>
            </a:r>
          </a:p>
          <a:p>
            <a:r>
              <a:rPr lang="nl-NL" noProof="0" dirty="0" err="1"/>
              <a:t>Syntaxonomie</a:t>
            </a:r>
            <a:r>
              <a:rPr lang="nl-NL" noProof="0" dirty="0"/>
              <a:t>, classificatie van plantengemeenschappen</a:t>
            </a:r>
          </a:p>
          <a:p>
            <a:r>
              <a:rPr lang="nl-NL" noProof="0" dirty="0" err="1"/>
              <a:t>Syndynamiek</a:t>
            </a:r>
            <a:r>
              <a:rPr lang="nl-NL" noProof="0" dirty="0"/>
              <a:t>, verandering vegetatie in de tijd</a:t>
            </a:r>
          </a:p>
          <a:p>
            <a:r>
              <a:rPr lang="nl-NL" noProof="0" dirty="0" err="1"/>
              <a:t>Synmorfologie</a:t>
            </a:r>
            <a:r>
              <a:rPr lang="nl-NL" noProof="0" dirty="0"/>
              <a:t>, structuur van plantengemeenschappen</a:t>
            </a:r>
          </a:p>
          <a:p>
            <a:r>
              <a:rPr lang="nl-NL" noProof="0" dirty="0"/>
              <a:t>Synecologie, relatie plantengemeenschappen met het milieu</a:t>
            </a:r>
          </a:p>
          <a:p>
            <a:r>
              <a:rPr lang="nl-NL" noProof="0" dirty="0" err="1"/>
              <a:t>Synchorologie</a:t>
            </a:r>
            <a:r>
              <a:rPr lang="nl-NL" noProof="0" dirty="0"/>
              <a:t>, geografische verspreiding van plantengemeenschappen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20D7E8A-D87F-447C-92C0-34C6BCBD212E}"/>
              </a:ext>
            </a:extLst>
          </p:cNvPr>
          <p:cNvSpPr txBox="1"/>
          <p:nvPr/>
        </p:nvSpPr>
        <p:spPr>
          <a:xfrm>
            <a:off x="755999" y="2520000"/>
            <a:ext cx="79200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P</a:t>
            </a:r>
            <a:r>
              <a:rPr lang="nl-NL" i="1" dirty="0" err="1"/>
              <a:t>lantengemeenschap</a:t>
            </a:r>
            <a:r>
              <a:rPr lang="nl-NL" i="1" dirty="0"/>
              <a:t> is een in </a:t>
            </a:r>
            <a:r>
              <a:rPr lang="nl-NL" b="1" i="1" dirty="0"/>
              <a:t>ruimte</a:t>
            </a:r>
            <a:r>
              <a:rPr lang="nl-NL" i="1" dirty="0"/>
              <a:t> en/of </a:t>
            </a:r>
            <a:r>
              <a:rPr lang="nl-NL" b="1" i="1" dirty="0"/>
              <a:t>tijd</a:t>
            </a:r>
            <a:r>
              <a:rPr lang="nl-NL" i="1" dirty="0"/>
              <a:t> afgrensbare vegetatie met een eigen </a:t>
            </a:r>
            <a:r>
              <a:rPr lang="nl-NL" b="1" i="1" dirty="0"/>
              <a:t>structuur</a:t>
            </a:r>
            <a:r>
              <a:rPr lang="nl-NL" i="1" dirty="0"/>
              <a:t> en een </a:t>
            </a:r>
            <a:r>
              <a:rPr lang="nl-NL" sz="1900" i="1" dirty="0"/>
              <a:t>karakteristieke</a:t>
            </a:r>
            <a:r>
              <a:rPr lang="nl-NL" i="1" dirty="0"/>
              <a:t> </a:t>
            </a:r>
            <a:r>
              <a:rPr lang="nl-NL" b="1" i="1" dirty="0">
                <a:solidFill>
                  <a:srgbClr val="FF0000"/>
                </a:solidFill>
              </a:rPr>
              <a:t>floristische samenstelling </a:t>
            </a:r>
            <a:r>
              <a:rPr lang="nl-NL" i="1" dirty="0"/>
              <a:t>op een bepaalde </a:t>
            </a:r>
            <a:r>
              <a:rPr lang="nl-NL" b="1" i="1" dirty="0"/>
              <a:t>standplaats</a:t>
            </a:r>
            <a:r>
              <a:rPr lang="nl-NL" i="1" dirty="0"/>
              <a:t> </a:t>
            </a:r>
            <a:br>
              <a:rPr lang="nl-NL" i="1" dirty="0"/>
            </a:br>
            <a:r>
              <a:rPr lang="nl-NL" dirty="0"/>
              <a:t>(Westhoff et al.)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DEEA72D-EB06-4982-A304-64BC1DD8B38F}"/>
              </a:ext>
            </a:extLst>
          </p:cNvPr>
          <p:cNvSpPr txBox="1"/>
          <p:nvPr/>
        </p:nvSpPr>
        <p:spPr>
          <a:xfrm>
            <a:off x="755999" y="2519999"/>
            <a:ext cx="79200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P</a:t>
            </a:r>
            <a:r>
              <a:rPr lang="nl-NL" i="1" dirty="0" err="1"/>
              <a:t>lantengemeenschap</a:t>
            </a:r>
            <a:r>
              <a:rPr lang="nl-NL" i="1" dirty="0"/>
              <a:t> is een </a:t>
            </a:r>
            <a:r>
              <a:rPr lang="nl-NL" i="1" dirty="0">
                <a:solidFill>
                  <a:srgbClr val="FF0000"/>
                </a:solidFill>
              </a:rPr>
              <a:t>in </a:t>
            </a:r>
            <a:r>
              <a:rPr lang="nl-NL" b="1" i="1" dirty="0">
                <a:solidFill>
                  <a:srgbClr val="FF0000"/>
                </a:solidFill>
              </a:rPr>
              <a:t>ruimte</a:t>
            </a:r>
            <a:r>
              <a:rPr lang="nl-NL" i="1" dirty="0"/>
              <a:t> en/of </a:t>
            </a:r>
            <a:r>
              <a:rPr lang="nl-NL" b="1" i="1" dirty="0"/>
              <a:t>tijd</a:t>
            </a:r>
            <a:r>
              <a:rPr lang="nl-NL" i="1" dirty="0"/>
              <a:t> </a:t>
            </a:r>
            <a:r>
              <a:rPr lang="nl-NL" i="1" dirty="0">
                <a:solidFill>
                  <a:srgbClr val="FF0000"/>
                </a:solidFill>
              </a:rPr>
              <a:t>afgrensbare vegetatie</a:t>
            </a:r>
            <a:r>
              <a:rPr lang="nl-NL" i="1" dirty="0"/>
              <a:t> met een eigen </a:t>
            </a:r>
            <a:r>
              <a:rPr lang="nl-NL" b="1" i="1" dirty="0"/>
              <a:t>structuur</a:t>
            </a:r>
            <a:r>
              <a:rPr lang="nl-NL" i="1" dirty="0"/>
              <a:t> en een </a:t>
            </a:r>
            <a:r>
              <a:rPr lang="nl-NL" sz="1900" i="1" dirty="0"/>
              <a:t>karakteristieke</a:t>
            </a:r>
            <a:r>
              <a:rPr lang="nl-NL" i="1" dirty="0"/>
              <a:t> </a:t>
            </a:r>
            <a:r>
              <a:rPr lang="nl-NL" b="1" i="1" dirty="0"/>
              <a:t>floristische samenstelling </a:t>
            </a:r>
            <a:r>
              <a:rPr lang="nl-NL" i="1" dirty="0"/>
              <a:t>op een bepaalde </a:t>
            </a:r>
            <a:r>
              <a:rPr lang="nl-NL" b="1" i="1" dirty="0"/>
              <a:t>standplaats</a:t>
            </a:r>
            <a:r>
              <a:rPr lang="nl-NL" i="1" dirty="0"/>
              <a:t> </a:t>
            </a:r>
            <a:br>
              <a:rPr lang="nl-NL" i="1" dirty="0"/>
            </a:br>
            <a:r>
              <a:rPr lang="nl-NL" dirty="0"/>
              <a:t>(Westhoff et al.)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FD9451A-FBF2-4789-8A21-CF4384B1ABA3}"/>
              </a:ext>
            </a:extLst>
          </p:cNvPr>
          <p:cNvSpPr txBox="1"/>
          <p:nvPr/>
        </p:nvSpPr>
        <p:spPr>
          <a:xfrm>
            <a:off x="755999" y="2527692"/>
            <a:ext cx="79200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P</a:t>
            </a:r>
            <a:r>
              <a:rPr lang="nl-NL" i="1" dirty="0" err="1"/>
              <a:t>lantengemeenschap</a:t>
            </a:r>
            <a:r>
              <a:rPr lang="nl-NL" i="1" dirty="0"/>
              <a:t> is een </a:t>
            </a:r>
            <a:r>
              <a:rPr lang="nl-NL" i="1" dirty="0">
                <a:solidFill>
                  <a:srgbClr val="FF0000"/>
                </a:solidFill>
              </a:rPr>
              <a:t>in</a:t>
            </a:r>
            <a:r>
              <a:rPr lang="nl-NL" i="1" dirty="0"/>
              <a:t> </a:t>
            </a:r>
            <a:r>
              <a:rPr lang="nl-NL" b="1" i="1" dirty="0"/>
              <a:t>ruimte</a:t>
            </a:r>
            <a:r>
              <a:rPr lang="nl-NL" i="1" dirty="0"/>
              <a:t> en/of </a:t>
            </a:r>
            <a:r>
              <a:rPr lang="nl-NL" b="1" i="1" dirty="0">
                <a:solidFill>
                  <a:srgbClr val="FF0000"/>
                </a:solidFill>
              </a:rPr>
              <a:t>tijd</a:t>
            </a:r>
            <a:r>
              <a:rPr lang="nl-NL" i="1" dirty="0">
                <a:solidFill>
                  <a:srgbClr val="FF0000"/>
                </a:solidFill>
              </a:rPr>
              <a:t> afgrensbare vegetatie</a:t>
            </a:r>
            <a:r>
              <a:rPr lang="nl-NL" i="1" dirty="0"/>
              <a:t> met een eigen </a:t>
            </a:r>
            <a:r>
              <a:rPr lang="nl-NL" b="1" i="1" dirty="0"/>
              <a:t>structuur</a:t>
            </a:r>
            <a:r>
              <a:rPr lang="nl-NL" i="1" dirty="0"/>
              <a:t> en een </a:t>
            </a:r>
            <a:r>
              <a:rPr lang="nl-NL" sz="1900" i="1" dirty="0"/>
              <a:t>karakteristieke</a:t>
            </a:r>
            <a:r>
              <a:rPr lang="nl-NL" i="1" dirty="0"/>
              <a:t> </a:t>
            </a:r>
            <a:r>
              <a:rPr lang="nl-NL" b="1" i="1" dirty="0"/>
              <a:t>floristische samenstelling </a:t>
            </a:r>
            <a:r>
              <a:rPr lang="nl-NL" i="1" dirty="0"/>
              <a:t>op een bepaalde </a:t>
            </a:r>
            <a:r>
              <a:rPr lang="nl-NL" b="1" i="1" dirty="0"/>
              <a:t>standplaats</a:t>
            </a:r>
            <a:r>
              <a:rPr lang="nl-NL" i="1" dirty="0"/>
              <a:t> </a:t>
            </a:r>
            <a:br>
              <a:rPr lang="nl-NL" i="1" dirty="0"/>
            </a:br>
            <a:r>
              <a:rPr lang="nl-NL" dirty="0"/>
              <a:t>(Westhoff et al.)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BF5DF5C-1CDA-478D-AA91-B0F8FCE75FD7}"/>
              </a:ext>
            </a:extLst>
          </p:cNvPr>
          <p:cNvSpPr txBox="1"/>
          <p:nvPr/>
        </p:nvSpPr>
        <p:spPr>
          <a:xfrm>
            <a:off x="755999" y="2512304"/>
            <a:ext cx="79200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P</a:t>
            </a:r>
            <a:r>
              <a:rPr lang="nl-NL" i="1" dirty="0" err="1"/>
              <a:t>lantengemeenschap</a:t>
            </a:r>
            <a:r>
              <a:rPr lang="nl-NL" i="1" dirty="0"/>
              <a:t> is een in </a:t>
            </a:r>
            <a:r>
              <a:rPr lang="nl-NL" b="1" i="1" dirty="0"/>
              <a:t>ruimte</a:t>
            </a:r>
            <a:r>
              <a:rPr lang="nl-NL" i="1" dirty="0"/>
              <a:t> en/of </a:t>
            </a:r>
            <a:r>
              <a:rPr lang="nl-NL" b="1" i="1" dirty="0"/>
              <a:t>tijd</a:t>
            </a:r>
            <a:r>
              <a:rPr lang="nl-NL" i="1" dirty="0"/>
              <a:t> afgrensbare vegetatie met een eigen </a:t>
            </a:r>
            <a:r>
              <a:rPr lang="nl-NL" b="1" i="1" dirty="0">
                <a:solidFill>
                  <a:srgbClr val="FF0000"/>
                </a:solidFill>
              </a:rPr>
              <a:t>structuur</a:t>
            </a:r>
            <a:r>
              <a:rPr lang="nl-NL" i="1" dirty="0"/>
              <a:t> en een </a:t>
            </a:r>
            <a:r>
              <a:rPr lang="nl-NL" sz="1900" i="1" dirty="0"/>
              <a:t>karakteristieke</a:t>
            </a:r>
            <a:r>
              <a:rPr lang="nl-NL" i="1" dirty="0"/>
              <a:t> </a:t>
            </a:r>
            <a:r>
              <a:rPr lang="nl-NL" b="1" i="1" dirty="0"/>
              <a:t>floristische samenstelling </a:t>
            </a:r>
            <a:r>
              <a:rPr lang="nl-NL" i="1" dirty="0"/>
              <a:t>op een bepaalde </a:t>
            </a:r>
            <a:r>
              <a:rPr lang="nl-NL" b="1" i="1" dirty="0"/>
              <a:t>standplaats</a:t>
            </a:r>
            <a:r>
              <a:rPr lang="nl-NL" i="1" dirty="0"/>
              <a:t> </a:t>
            </a:r>
            <a:br>
              <a:rPr lang="nl-NL" i="1" dirty="0"/>
            </a:br>
            <a:r>
              <a:rPr lang="nl-NL" dirty="0"/>
              <a:t>(Westhoff et al.)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BE62653-4C50-4179-BBE5-60E4DEFBEB14}"/>
              </a:ext>
            </a:extLst>
          </p:cNvPr>
          <p:cNvSpPr txBox="1"/>
          <p:nvPr/>
        </p:nvSpPr>
        <p:spPr>
          <a:xfrm>
            <a:off x="755999" y="2519999"/>
            <a:ext cx="79200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P</a:t>
            </a:r>
            <a:r>
              <a:rPr lang="nl-NL" i="1" dirty="0" err="1"/>
              <a:t>lantengemeenschap</a:t>
            </a:r>
            <a:r>
              <a:rPr lang="nl-NL" i="1" dirty="0"/>
              <a:t> is een in </a:t>
            </a:r>
            <a:r>
              <a:rPr lang="nl-NL" b="1" i="1" dirty="0"/>
              <a:t>ruimte</a:t>
            </a:r>
            <a:r>
              <a:rPr lang="nl-NL" i="1" dirty="0"/>
              <a:t> en/of </a:t>
            </a:r>
            <a:r>
              <a:rPr lang="nl-NL" b="1" i="1" dirty="0"/>
              <a:t>tijd</a:t>
            </a:r>
            <a:r>
              <a:rPr lang="nl-NL" i="1" dirty="0"/>
              <a:t> afgrensbare vegetatie met een eigen </a:t>
            </a:r>
            <a:r>
              <a:rPr lang="nl-NL" b="1" i="1" dirty="0"/>
              <a:t>structuur</a:t>
            </a:r>
            <a:r>
              <a:rPr lang="nl-NL" i="1" dirty="0"/>
              <a:t> en een </a:t>
            </a:r>
            <a:r>
              <a:rPr lang="nl-NL" sz="1900" i="1" dirty="0"/>
              <a:t>karakteristieke</a:t>
            </a:r>
            <a:r>
              <a:rPr lang="nl-NL" i="1" dirty="0"/>
              <a:t> </a:t>
            </a:r>
            <a:r>
              <a:rPr lang="nl-NL" b="1" i="1" dirty="0"/>
              <a:t>floristische samenstelling </a:t>
            </a:r>
            <a:r>
              <a:rPr lang="nl-NL" i="1" dirty="0"/>
              <a:t>op een bepaalde </a:t>
            </a:r>
            <a:r>
              <a:rPr lang="nl-NL" b="1" i="1" dirty="0">
                <a:solidFill>
                  <a:srgbClr val="FF0000"/>
                </a:solidFill>
              </a:rPr>
              <a:t>standplaats</a:t>
            </a:r>
            <a:r>
              <a:rPr lang="nl-NL" i="1" dirty="0"/>
              <a:t> </a:t>
            </a:r>
            <a:br>
              <a:rPr lang="nl-NL" i="1" dirty="0"/>
            </a:br>
            <a:r>
              <a:rPr lang="nl-NL" dirty="0"/>
              <a:t>(Westhoff et al.)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538C137-AF21-4281-A977-AA64EE1A7886}"/>
              </a:ext>
            </a:extLst>
          </p:cNvPr>
          <p:cNvSpPr txBox="1"/>
          <p:nvPr/>
        </p:nvSpPr>
        <p:spPr>
          <a:xfrm>
            <a:off x="755999" y="2527692"/>
            <a:ext cx="79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P</a:t>
            </a:r>
            <a:r>
              <a:rPr lang="nl-NL" i="1" dirty="0" err="1"/>
              <a:t>lantengemeenschap</a:t>
            </a:r>
            <a:r>
              <a:rPr lang="nl-NL" i="1" dirty="0"/>
              <a:t> is een in </a:t>
            </a:r>
            <a:r>
              <a:rPr lang="nl-NL" b="1" i="1" dirty="0"/>
              <a:t>ruimte</a:t>
            </a:r>
            <a:r>
              <a:rPr lang="nl-NL" i="1" dirty="0"/>
              <a:t> en/of </a:t>
            </a:r>
            <a:r>
              <a:rPr lang="nl-NL" b="1" i="1" dirty="0"/>
              <a:t>tijd</a:t>
            </a:r>
            <a:r>
              <a:rPr lang="nl-NL" i="1" dirty="0"/>
              <a:t> afgrensbare vegetatie met een eigen </a:t>
            </a:r>
            <a:r>
              <a:rPr lang="nl-NL" b="1" i="1" dirty="0"/>
              <a:t>structuur</a:t>
            </a:r>
            <a:r>
              <a:rPr lang="nl-NL" i="1" dirty="0"/>
              <a:t> en een karakteristieke </a:t>
            </a:r>
            <a:r>
              <a:rPr lang="nl-NL" b="1" i="1" dirty="0"/>
              <a:t>floristische samenstelling </a:t>
            </a:r>
            <a:r>
              <a:rPr lang="nl-NL" i="1" dirty="0"/>
              <a:t>op een bepaalde </a:t>
            </a:r>
            <a:r>
              <a:rPr lang="nl-NL" b="1" i="1" dirty="0"/>
              <a:t>standplaats</a:t>
            </a:r>
            <a:r>
              <a:rPr lang="nl-NL" i="1" dirty="0"/>
              <a:t> </a:t>
            </a:r>
            <a:br>
              <a:rPr lang="nl-NL" i="1" dirty="0"/>
            </a:br>
            <a:r>
              <a:rPr lang="nl-NL" dirty="0"/>
              <a:t>(Westhoff et al.)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9" grpId="0"/>
      <p:bldP spid="9" grpId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2175DD-0B2A-4434-9466-246610030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dirty="0"/>
              <a:t>Bronnen: Software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1B01D7-9FA2-48E6-8EC3-3CFE211DD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noProof="0" dirty="0" err="1"/>
              <a:t>SynBioSys</a:t>
            </a:r>
            <a:r>
              <a:rPr lang="nl-NL" noProof="0" dirty="0"/>
              <a:t> 3.0; Schaminée, Hennekens, 2017</a:t>
            </a:r>
            <a:br>
              <a:rPr lang="nl-NL" noProof="0" dirty="0"/>
            </a:br>
            <a:r>
              <a:rPr lang="nl-NL" noProof="0" dirty="0">
                <a:hlinkClick r:id="rId3"/>
              </a:rPr>
              <a:t>https://www.wur.nl/nl/show/SynBioSys-Nederland.htm</a:t>
            </a:r>
            <a:endParaRPr lang="nl-NL" noProof="0" dirty="0"/>
          </a:p>
          <a:p>
            <a:r>
              <a:rPr lang="nl-NL" noProof="0" dirty="0" err="1"/>
              <a:t>TurboVeg</a:t>
            </a:r>
            <a:r>
              <a:rPr lang="nl-NL" noProof="0" dirty="0"/>
              <a:t> voor Windows en Android; Stephan Hennekens, 2017</a:t>
            </a:r>
            <a:br>
              <a:rPr lang="nl-NL" noProof="0" dirty="0"/>
            </a:br>
            <a:r>
              <a:rPr lang="nl-NL" noProof="0" dirty="0">
                <a:hlinkClick r:id="rId4"/>
              </a:rPr>
              <a:t>https://www.synbiosys.alterra.nl/turboveg/</a:t>
            </a:r>
            <a:r>
              <a:rPr lang="nl-NL" noProof="0" dirty="0"/>
              <a:t> </a:t>
            </a:r>
          </a:p>
          <a:p>
            <a:r>
              <a:rPr lang="nl-NL" noProof="0" dirty="0" err="1"/>
              <a:t>Juice</a:t>
            </a:r>
            <a:br>
              <a:rPr lang="nl-NL" dirty="0"/>
            </a:br>
            <a:r>
              <a:rPr lang="nl-NL" dirty="0">
                <a:hlinkClick r:id="rId5"/>
              </a:rPr>
              <a:t>http://www.sci.muni.cz/botany/juice/</a:t>
            </a:r>
            <a:endParaRPr lang="nl-NL" dirty="0"/>
          </a:p>
          <a:p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0816314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D268F8-7764-4A5A-AED0-6DC0CEF03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Organisaties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CB3732-1F97-4DC8-B21E-A54D341C3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041" y="2381651"/>
            <a:ext cx="7569916" cy="4277834"/>
          </a:xfrm>
        </p:spPr>
        <p:txBody>
          <a:bodyPr/>
          <a:lstStyle/>
          <a:p>
            <a:r>
              <a:rPr lang="nl-NL" dirty="0"/>
              <a:t>Werkgroep Plantensociologie van de Plantenstudiegroep van het Natuurhistorisch Genootschap in Limburg</a:t>
            </a:r>
            <a:br>
              <a:rPr lang="nl-NL" dirty="0"/>
            </a:br>
            <a:r>
              <a:rPr lang="nl-NL" dirty="0">
                <a:hlinkClick r:id="rId2"/>
              </a:rPr>
              <a:t>https://nhgl.nl/werkgroep/plantensociologie</a:t>
            </a:r>
            <a:endParaRPr lang="nl-NL" dirty="0"/>
          </a:p>
          <a:p>
            <a:r>
              <a:rPr lang="nl-NL" dirty="0" err="1"/>
              <a:t>Plantensociologische</a:t>
            </a:r>
            <a:r>
              <a:rPr lang="nl-NL" dirty="0"/>
              <a:t> Kring Nederland</a:t>
            </a:r>
            <a:br>
              <a:rPr lang="nl-NL" dirty="0"/>
            </a:br>
            <a:r>
              <a:rPr lang="nl-NL" dirty="0">
                <a:hlinkClick r:id="rId3"/>
              </a:rPr>
              <a:t>http://www.stratiotes.net/</a:t>
            </a:r>
            <a:endParaRPr lang="nl-NL" dirty="0"/>
          </a:p>
          <a:p>
            <a:r>
              <a:rPr lang="nl-NL" dirty="0"/>
              <a:t>The International Association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Vegetation</a:t>
            </a:r>
            <a:r>
              <a:rPr lang="nl-NL" dirty="0"/>
              <a:t> </a:t>
            </a:r>
            <a:r>
              <a:rPr lang="nl-NL" dirty="0" err="1"/>
              <a:t>Science</a:t>
            </a:r>
            <a:r>
              <a:rPr lang="nl-NL" dirty="0"/>
              <a:t> (IAVS) </a:t>
            </a:r>
            <a:br>
              <a:rPr lang="nl-NL" dirty="0"/>
            </a:br>
            <a:r>
              <a:rPr lang="nl-NL" dirty="0">
                <a:hlinkClick r:id="rId4"/>
              </a:rPr>
              <a:t>http://iavs.org/</a:t>
            </a:r>
            <a:endParaRPr lang="nl-NL" dirty="0"/>
          </a:p>
          <a:p>
            <a:r>
              <a:rPr lang="nl-NL" dirty="0"/>
              <a:t>European </a:t>
            </a:r>
            <a:r>
              <a:rPr lang="nl-NL" dirty="0" err="1"/>
              <a:t>Vegetation</a:t>
            </a:r>
            <a:r>
              <a:rPr lang="nl-NL" dirty="0"/>
              <a:t> Survey</a:t>
            </a:r>
            <a:br>
              <a:rPr lang="nl-NL" dirty="0"/>
            </a:br>
            <a:r>
              <a:rPr lang="nl-NL" dirty="0">
                <a:hlinkClick r:id="rId5"/>
              </a:rPr>
              <a:t>http://euroveg.org/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069553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A846C3-3312-4FB4-9F7F-5A04640B3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dirty="0"/>
              <a:t>Tot slot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B7319A-C851-4FC8-ACFA-157ECBD1B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noProof="0" dirty="0"/>
              <a:t>Deze presentatie is samengesteld door Johan den Boer voor de Plantenstudiegroep van het Natuurhistorisch Genootschap in Limburg</a:t>
            </a:r>
          </a:p>
          <a:p>
            <a:r>
              <a:rPr lang="nl-NL" noProof="0" dirty="0"/>
              <a:t>Materialen mogen vrij gebruikt worden voor niet-commercieel gebruik met bronvermelding</a:t>
            </a:r>
          </a:p>
          <a:p>
            <a:r>
              <a:rPr lang="nl-NL" noProof="0" dirty="0"/>
              <a:t>Veel illustraties zijn afkomstig uit andere bronnen. Door op de illustratie te klikken of op het fototoestelpictogram rechtsonder op een dia kan de originele bron gevonden worden</a:t>
            </a:r>
          </a:p>
          <a:p>
            <a:r>
              <a:rPr lang="nl-NL" noProof="0" dirty="0"/>
              <a:t>Opmerkingen over deze presentatie kunt u het best mailen naar plantensociologie [AT] nhgl.nl</a:t>
            </a:r>
          </a:p>
          <a:p>
            <a:endParaRPr lang="nl-NL" noProof="0" dirty="0"/>
          </a:p>
          <a:p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151657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A17F504-279F-4E72-88B9-865679B59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8812" y="1871331"/>
            <a:ext cx="6423553" cy="1233377"/>
          </a:xfrm>
        </p:spPr>
        <p:txBody>
          <a:bodyPr/>
          <a:lstStyle/>
          <a:p>
            <a:pPr algn="ctr"/>
            <a:r>
              <a:rPr lang="nl-NL" noProof="0" dirty="0" err="1"/>
              <a:t>Syntaxonomie</a:t>
            </a:r>
            <a:br>
              <a:rPr lang="nl-NL" noProof="0" dirty="0"/>
            </a:br>
            <a:r>
              <a:rPr lang="nl-NL" sz="1600" noProof="0" dirty="0"/>
              <a:t>classificatie van plantengemeenschappen</a:t>
            </a:r>
            <a:endParaRPr lang="nl-NL" noProof="0" dirty="0"/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8114CB7C-0A4D-4D1B-B631-E52F6EB38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7786" y="4699591"/>
            <a:ext cx="1992170" cy="2126510"/>
          </a:xfrm>
        </p:spPr>
        <p:txBody>
          <a:bodyPr>
            <a:normAutofit/>
          </a:bodyPr>
          <a:lstStyle/>
          <a:p>
            <a:pPr lvl="0">
              <a:buClr>
                <a:srgbClr val="90C226"/>
              </a:buClr>
            </a:pPr>
            <a:r>
              <a:rPr lang="nl-NL" sz="1800" noProof="0" dirty="0" err="1">
                <a:solidFill>
                  <a:srgbClr val="0070C0"/>
                </a:solidFill>
              </a:rPr>
              <a:t>Syntaxonomie</a:t>
            </a:r>
            <a:endParaRPr lang="nl-NL" sz="1800" noProof="0" dirty="0">
              <a:solidFill>
                <a:srgbClr val="0070C0"/>
              </a:solidFill>
            </a:endParaRPr>
          </a:p>
          <a:p>
            <a:pPr lvl="0">
              <a:buClr>
                <a:srgbClr val="90C226"/>
              </a:buClr>
            </a:pPr>
            <a:r>
              <a:rPr lang="nl-NL" sz="1800" noProof="0" dirty="0" err="1">
                <a:solidFill>
                  <a:prstClr val="white">
                    <a:lumMod val="75000"/>
                    <a:lumOff val="25000"/>
                  </a:prstClr>
                </a:solidFill>
              </a:rPr>
              <a:t>Syndynamiek</a:t>
            </a:r>
            <a:endParaRPr lang="nl-NL" sz="1800" noProof="0" dirty="0">
              <a:solidFill>
                <a:prstClr val="white">
                  <a:lumMod val="75000"/>
                  <a:lumOff val="25000"/>
                </a:prstClr>
              </a:solidFill>
            </a:endParaRPr>
          </a:p>
          <a:p>
            <a:pPr lvl="0">
              <a:buClr>
                <a:srgbClr val="90C226"/>
              </a:buClr>
            </a:pPr>
            <a:r>
              <a:rPr lang="nl-NL" sz="1800" noProof="0" dirty="0" err="1">
                <a:solidFill>
                  <a:prstClr val="white">
                    <a:lumMod val="75000"/>
                    <a:lumOff val="25000"/>
                  </a:prstClr>
                </a:solidFill>
              </a:rPr>
              <a:t>Synmorfologie</a:t>
            </a:r>
            <a:endParaRPr lang="nl-NL" sz="1800" noProof="0" dirty="0">
              <a:solidFill>
                <a:prstClr val="white">
                  <a:lumMod val="75000"/>
                  <a:lumOff val="25000"/>
                </a:prstClr>
              </a:solidFill>
            </a:endParaRPr>
          </a:p>
          <a:p>
            <a:pPr lvl="0">
              <a:buClr>
                <a:srgbClr val="90C226"/>
              </a:buClr>
            </a:pPr>
            <a:r>
              <a:rPr lang="nl-NL" sz="1800" noProof="0" dirty="0">
                <a:solidFill>
                  <a:prstClr val="white">
                    <a:lumMod val="75000"/>
                    <a:lumOff val="25000"/>
                  </a:prstClr>
                </a:solidFill>
              </a:rPr>
              <a:t>Synecologie</a:t>
            </a:r>
          </a:p>
          <a:p>
            <a:pPr lvl="0">
              <a:buClr>
                <a:srgbClr val="90C226"/>
              </a:buClr>
            </a:pPr>
            <a:r>
              <a:rPr lang="nl-NL" sz="1800" noProof="0" dirty="0" err="1">
                <a:solidFill>
                  <a:prstClr val="white">
                    <a:lumMod val="75000"/>
                    <a:lumOff val="25000"/>
                  </a:prstClr>
                </a:solidFill>
              </a:rPr>
              <a:t>Synchorologie</a:t>
            </a:r>
            <a:endParaRPr lang="nl-NL" sz="1800" noProof="0" dirty="0">
              <a:solidFill>
                <a:prstClr val="white">
                  <a:lumMod val="75000"/>
                  <a:lumOff val="25000"/>
                </a:prstClr>
              </a:solidFill>
            </a:endParaRPr>
          </a:p>
          <a:p>
            <a:endParaRPr lang="nl-NL" sz="1800" noProof="0" dirty="0"/>
          </a:p>
        </p:txBody>
      </p:sp>
    </p:spTree>
    <p:extLst>
      <p:ext uri="{BB962C8B-B14F-4D97-AF65-F5344CB8AC3E}">
        <p14:creationId xmlns:p14="http://schemas.microsoft.com/office/powerpoint/2010/main" val="1346421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C33923-01BD-4FB9-9639-23C488E0F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41" y="671972"/>
            <a:ext cx="6997914" cy="944178"/>
          </a:xfrm>
        </p:spPr>
        <p:txBody>
          <a:bodyPr>
            <a:normAutofit fontScale="90000"/>
          </a:bodyPr>
          <a:lstStyle/>
          <a:p>
            <a:r>
              <a:rPr lang="nl-NL" noProof="0" dirty="0"/>
              <a:t>Uitstapje: Taxonomie planten</a:t>
            </a:r>
            <a:br>
              <a:rPr lang="nl-NL" noProof="0" dirty="0"/>
            </a:br>
            <a:endParaRPr lang="nl-NL" noProof="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BE62DA-52B9-4932-A1B5-5180A5FEB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765" y="4646837"/>
            <a:ext cx="3857430" cy="1802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b="1" noProof="0" dirty="0">
                <a:solidFill>
                  <a:srgbClr val="FFFF00"/>
                </a:solidFill>
              </a:rPr>
              <a:t>Hiërarchisch systeem</a:t>
            </a:r>
          </a:p>
          <a:p>
            <a:r>
              <a:rPr lang="nl-NL" sz="1600" noProof="0" dirty="0"/>
              <a:t>Basale eenheid: de soort</a:t>
            </a:r>
          </a:p>
          <a:p>
            <a:r>
              <a:rPr lang="nl-NL" sz="1600" noProof="0" dirty="0"/>
              <a:t>Onderbrengen plantensoorten in groepen (geslachten, families, ...)</a:t>
            </a:r>
          </a:p>
          <a:p>
            <a:endParaRPr lang="nl-NL" sz="1600" noProof="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13C8B20-9A2A-4A89-ADE8-9A4CE163DC06}"/>
              </a:ext>
            </a:extLst>
          </p:cNvPr>
          <p:cNvSpPr txBox="1"/>
          <p:nvPr/>
        </p:nvSpPr>
        <p:spPr>
          <a:xfrm>
            <a:off x="553550" y="1652718"/>
            <a:ext cx="385743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>
                <a:solidFill>
                  <a:srgbClr val="FFFF00"/>
                </a:solidFill>
              </a:rPr>
              <a:t>Object</a:t>
            </a:r>
            <a:br>
              <a:rPr lang="nl-NL" sz="1600" b="1" dirty="0">
                <a:solidFill>
                  <a:srgbClr val="FFFF00"/>
                </a:solidFill>
              </a:rPr>
            </a:br>
            <a:endParaRPr lang="nl-NL" sz="1600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Met planten werd vaak bedoeld: alle organismen die traditioneel door plantkundigen worden bestudeerd </a:t>
            </a:r>
            <a:r>
              <a:rPr lang="nl-NL" sz="1200" dirty="0"/>
              <a:t>Onder andere vaatplanten, mossen, groenwieren, schimmels, korstmossen, blauwalgen, diatomeeën, bruinwieren en roodwieren. </a:t>
            </a:r>
            <a:endParaRPr lang="nl-N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Nu: de vaatplanten, mossen, levermossen en de hauwmossen</a:t>
            </a:r>
          </a:p>
          <a:p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4EDA8D0-2543-4DD2-9614-3836DCDED97D}"/>
              </a:ext>
            </a:extLst>
          </p:cNvPr>
          <p:cNvSpPr txBox="1"/>
          <p:nvPr/>
        </p:nvSpPr>
        <p:spPr>
          <a:xfrm>
            <a:off x="4753409" y="1679262"/>
            <a:ext cx="4476307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FF00"/>
                </a:solidFill>
              </a:rPr>
              <a:t>Criterium </a:t>
            </a:r>
            <a:r>
              <a:rPr lang="en-GB" sz="1600" b="1" dirty="0" err="1">
                <a:solidFill>
                  <a:srgbClr val="FFFF00"/>
                </a:solidFill>
              </a:rPr>
              <a:t>voor</a:t>
            </a:r>
            <a:r>
              <a:rPr lang="en-GB" sz="1600" b="1" dirty="0">
                <a:solidFill>
                  <a:srgbClr val="FFFF00"/>
                </a:solidFill>
              </a:rPr>
              <a:t> </a:t>
            </a:r>
            <a:r>
              <a:rPr lang="en-GB" sz="1600" b="1" dirty="0" err="1">
                <a:solidFill>
                  <a:srgbClr val="FFFF00"/>
                </a:solidFill>
              </a:rPr>
              <a:t>begrenzing</a:t>
            </a:r>
            <a:r>
              <a:rPr lang="en-GB" sz="1600" b="1" dirty="0">
                <a:solidFill>
                  <a:srgbClr val="FFFF00"/>
                </a:solidFill>
              </a:rPr>
              <a:t> </a:t>
            </a:r>
            <a:r>
              <a:rPr lang="en-GB" sz="1600" b="1" dirty="0" err="1">
                <a:solidFill>
                  <a:srgbClr val="FFFF00"/>
                </a:solidFill>
              </a:rPr>
              <a:t>soorten</a:t>
            </a:r>
            <a:r>
              <a:rPr lang="en-GB" sz="1600" b="1" dirty="0">
                <a:solidFill>
                  <a:srgbClr val="FFFF00"/>
                </a:solidFill>
              </a:rPr>
              <a:t> en </a:t>
            </a:r>
            <a:r>
              <a:rPr lang="en-GB" sz="1600" b="1" dirty="0" err="1">
                <a:solidFill>
                  <a:srgbClr val="FFFF00"/>
                </a:solidFill>
              </a:rPr>
              <a:t>soortgroepen</a:t>
            </a:r>
            <a:br>
              <a:rPr lang="en-GB" sz="1600" b="1" dirty="0">
                <a:solidFill>
                  <a:srgbClr val="FFFF00"/>
                </a:solidFill>
              </a:rPr>
            </a:br>
            <a:endParaRPr lang="en-GB" sz="1600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Bij </a:t>
            </a: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klassieke systematiek (</a:t>
            </a:r>
            <a:r>
              <a:rPr lang="nl-N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Cronquist</a:t>
            </a: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-systeem) werd voornamelijk gekeken naar de morfologische- en anatomische bouw, met name van de reproductieorganen</a:t>
            </a:r>
            <a:b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nl-N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Nu: </a:t>
            </a:r>
            <a:r>
              <a:rPr lang="nl-N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Monofyletische</a:t>
            </a: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groepen </a:t>
            </a:r>
            <a:b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NL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(Voorbeeld: APG systeem voor </a:t>
            </a:r>
            <a:r>
              <a:rPr lang="nl-NL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bedektzadigen</a:t>
            </a:r>
            <a:r>
              <a:rPr lang="nl-NL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bloemplanten). </a:t>
            </a:r>
            <a:b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Groepering op basis van afstamming/DNA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Cladistiek</a:t>
            </a: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alleen </a:t>
            </a:r>
            <a:r>
              <a:rPr lang="nl-N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monofyletische</a:t>
            </a: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groepen zijn toegestaan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Clade</a:t>
            </a:r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(=tak): alle soorten die afstammen van een bepaalde </a:t>
            </a:r>
            <a:r>
              <a:rPr lang="nl-NL" sz="1600" dirty="0"/>
              <a:t>voorouder, inclusief de voorouder zelf</a:t>
            </a:r>
          </a:p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291422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  <p:bldP spid="5" grpId="0" build="p"/>
    </p:bldLst>
  </p:timing>
</p:sld>
</file>

<file path=ppt/theme/theme1.xml><?xml version="1.0" encoding="utf-8"?>
<a:theme xmlns:a="http://schemas.openxmlformats.org/drawingml/2006/main" name="Facet">
  <a:themeElements>
    <a:clrScheme name="Aangepast 1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757575"/>
      </a:hlink>
      <a:folHlink>
        <a:srgbClr val="7F7F7F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11538</TotalTime>
  <Words>3725</Words>
  <Application>Microsoft Office PowerPoint</Application>
  <PresentationFormat>Aangepast</PresentationFormat>
  <Paragraphs>920</Paragraphs>
  <Slides>72</Slides>
  <Notes>71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2</vt:i4>
      </vt:variant>
      <vt:variant>
        <vt:lpstr>Diatitels</vt:lpstr>
      </vt:variant>
      <vt:variant>
        <vt:i4>72</vt:i4>
      </vt:variant>
    </vt:vector>
  </HeadingPairs>
  <TitlesOfParts>
    <vt:vector size="83" baseType="lpstr">
      <vt:lpstr>Arial</vt:lpstr>
      <vt:lpstr>Arial Black</vt:lpstr>
      <vt:lpstr>Calibri</vt:lpstr>
      <vt:lpstr>Calibri Light</vt:lpstr>
      <vt:lpstr>DejaVu Sans</vt:lpstr>
      <vt:lpstr>Trebuchet MS</vt:lpstr>
      <vt:lpstr>Verdana</vt:lpstr>
      <vt:lpstr>Wingdings</vt:lpstr>
      <vt:lpstr>Wingdings 3</vt:lpstr>
      <vt:lpstr>Facet</vt:lpstr>
      <vt:lpstr>Kantoorthema</vt:lpstr>
      <vt:lpstr>Inleiding in de Plantensociologie</vt:lpstr>
      <vt:lpstr>Onderwerpen presentatie </vt:lpstr>
      <vt:lpstr>Belangrijkste bronnen</vt:lpstr>
      <vt:lpstr>Flora en Vegetatie </vt:lpstr>
      <vt:lpstr>Voorbeelden van vegetaties </vt:lpstr>
      <vt:lpstr>Plantensociologie versus Ecologie </vt:lpstr>
      <vt:lpstr>Plantensociologie </vt:lpstr>
      <vt:lpstr>Syntaxonomie classificatie van plantengemeenschappen</vt:lpstr>
      <vt:lpstr>Uitstapje: Taxonomie planten </vt:lpstr>
      <vt:lpstr>Hiërarchie plantenrijk </vt:lpstr>
      <vt:lpstr>Tree of Live  </vt:lpstr>
      <vt:lpstr>Syntaxonomie</vt:lpstr>
      <vt:lpstr>Hiërarchie plantengemeenschappen  </vt:lpstr>
      <vt:lpstr>Voorbeeld: Kalkgraslanden</vt:lpstr>
      <vt:lpstr>Klassen indelen in groepen</vt:lpstr>
      <vt:lpstr>Formaties</vt:lpstr>
      <vt:lpstr>Formatie VII</vt:lpstr>
      <vt:lpstr>Formatie VII</vt:lpstr>
      <vt:lpstr>Zonale indeling bij planten Plantenrijken en regio’s</vt:lpstr>
      <vt:lpstr>Plantendistricten Nederland</vt:lpstr>
      <vt:lpstr>Vegetation of Europe</vt:lpstr>
      <vt:lpstr>Marjoleinklasse  </vt:lpstr>
      <vt:lpstr>Habitats</vt:lpstr>
      <vt:lpstr>Habitattype kalkgraslanden EUNIS: H6210</vt:lpstr>
      <vt:lpstr>Taxonomie plantengemeenschappen </vt:lpstr>
      <vt:lpstr>Abundantie (talrijkheid)</vt:lpstr>
      <vt:lpstr>Gecombineerde schatting </vt:lpstr>
      <vt:lpstr>Voorbeeld opname Malensbosch (fragment)</vt:lpstr>
      <vt:lpstr>Omzetten code bedekkingsschaal naar procenten (Voorbeeld: SynBioSys)</vt:lpstr>
      <vt:lpstr>Presentie (frequency)</vt:lpstr>
      <vt:lpstr>Trouw (fidelity)</vt:lpstr>
      <vt:lpstr>Kalkgraslanden: kensoorten kruidlaag NL (trouwgraad = 4)</vt:lpstr>
      <vt:lpstr>Kalkgraslanden: soorten moslaag</vt:lpstr>
      <vt:lpstr>Klasse van de kalkgraslanden (Dolomieten) Festuco-Brometea</vt:lpstr>
      <vt:lpstr>Synoptische tabel Dolomieten Pignatti</vt:lpstr>
      <vt:lpstr>Vingerafdruk Gentiano-Koelerietum  </vt:lpstr>
      <vt:lpstr>Vingerafdruk met logaritmische schaalverdeling </vt:lpstr>
      <vt:lpstr>Synoptische tabel Marjoleinklasse (fragment)</vt:lpstr>
      <vt:lpstr>Pauze</vt:lpstr>
      <vt:lpstr>Syndynamiek verandering vegetatie in de tijd</vt:lpstr>
      <vt:lpstr>Successie</vt:lpstr>
      <vt:lpstr>Successie kalkgrasland</vt:lpstr>
      <vt:lpstr>Onverzadigde gemeenschappen</vt:lpstr>
      <vt:lpstr>Synmorfologie structuur van plantengemeenschappen</vt:lpstr>
      <vt:lpstr>Gelaagdheid van een bos</vt:lpstr>
      <vt:lpstr>Verticale structuur Gelaagdheid vegetatie</vt:lpstr>
      <vt:lpstr>Voorbeeld opname Malensbosch</vt:lpstr>
      <vt:lpstr>Horizontale structuur  (per laag)</vt:lpstr>
      <vt:lpstr>Dispersie en Sociabiliteit</vt:lpstr>
      <vt:lpstr>Begrenzing van een vegetatie</vt:lpstr>
      <vt:lpstr>Overgangen</vt:lpstr>
      <vt:lpstr>Synecologie relatie plantengemeenschappen met het milieu</vt:lpstr>
      <vt:lpstr>Invloed op de vegetatie</vt:lpstr>
      <vt:lpstr>Ellenberg getallen </vt:lpstr>
      <vt:lpstr>Ellenberg: zuurgraad</vt:lpstr>
      <vt:lpstr>Ellenberg Gentiano-Koelerietum </vt:lpstr>
      <vt:lpstr>Ellenberg Gentiano-Koelerietum </vt:lpstr>
      <vt:lpstr>Ellenberg Gentiano-Koelerietum </vt:lpstr>
      <vt:lpstr>Synchorologie geografische verspreiding van plantengemeenschappen</vt:lpstr>
      <vt:lpstr>Natura 2000 Habitattype 6210 Festuco-Brometalia, kalkgraslanden</vt:lpstr>
      <vt:lpstr>Belangrijke kalkgraslanden in Zuid-Limburg</vt:lpstr>
      <vt:lpstr>Associaties van droge graslanden in de Dolomieten </vt:lpstr>
      <vt:lpstr>Opnames maken</vt:lpstr>
      <vt:lpstr>Opname van een vegetatie</vt:lpstr>
      <vt:lpstr>Minimum areaal opname</vt:lpstr>
      <vt:lpstr>Werkgroep Plantensociologie</vt:lpstr>
      <vt:lpstr>Presentatie downloaden</vt:lpstr>
      <vt:lpstr>Bronnen: boeken</vt:lpstr>
      <vt:lpstr>Bronnen: online</vt:lpstr>
      <vt:lpstr>Bronnen: Software</vt:lpstr>
      <vt:lpstr>Organisaties</vt:lpstr>
      <vt:lpstr>Tot slot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Johan den Boer</dc:creator>
  <cp:lastModifiedBy>Johan den Boer</cp:lastModifiedBy>
  <cp:revision>325</cp:revision>
  <dcterms:created xsi:type="dcterms:W3CDTF">2017-11-10T17:26:00Z</dcterms:created>
  <dcterms:modified xsi:type="dcterms:W3CDTF">2018-02-22T19:03:46Z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1033-10.2.0.5965</vt:lpwstr>
  </property>
</Properties>
</file>