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9"/>
  </p:notesMasterIdLst>
  <p:sldIdLst>
    <p:sldId id="262" r:id="rId5"/>
    <p:sldId id="263" r:id="rId6"/>
    <p:sldId id="265" r:id="rId7"/>
    <p:sldId id="264" r:id="rId8"/>
    <p:sldId id="266" r:id="rId9"/>
    <p:sldId id="267" r:id="rId10"/>
    <p:sldId id="268" r:id="rId11"/>
    <p:sldId id="277" r:id="rId12"/>
    <p:sldId id="259" r:id="rId13"/>
    <p:sldId id="257" r:id="rId14"/>
    <p:sldId id="258" r:id="rId15"/>
    <p:sldId id="260" r:id="rId16"/>
    <p:sldId id="261" r:id="rId17"/>
    <p:sldId id="270" r:id="rId18"/>
    <p:sldId id="271" r:id="rId19"/>
    <p:sldId id="272" r:id="rId20"/>
    <p:sldId id="275" r:id="rId21"/>
    <p:sldId id="278" r:id="rId22"/>
    <p:sldId id="279" r:id="rId23"/>
    <p:sldId id="280" r:id="rId24"/>
    <p:sldId id="274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426" autoAdjust="0"/>
  </p:normalViewPr>
  <p:slideViewPr>
    <p:cSldViewPr snapToGrid="0">
      <p:cViewPr varScale="1">
        <p:scale>
          <a:sx n="97" d="100"/>
          <a:sy n="97" d="100"/>
        </p:scale>
        <p:origin x="92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F7074-B16C-4B00-83EB-CEB3DCD06548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3AC5C-0B51-4055-B600-AC6ECB13A8D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70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91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026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53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256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85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298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3AC5C-0B51-4055-B600-AC6ECB13A8D5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014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82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92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66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01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12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53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5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49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89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73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93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9A36-C36D-4896-921E-C610317558EB}" type="datetimeFigureOut">
              <a:rPr lang="nl-NL" smtClean="0"/>
              <a:pPr/>
              <a:t>13-1-2020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F462-2813-4359-8CB8-8FEA159D529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122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2850" y="4013736"/>
            <a:ext cx="4425950" cy="1498868"/>
          </a:xfrm>
        </p:spPr>
        <p:txBody>
          <a:bodyPr>
            <a:noAutofit/>
          </a:bodyPr>
          <a:lstStyle/>
          <a:p>
            <a:pPr algn="ctr"/>
            <a:r>
              <a:rPr lang="nl-NL" sz="4500" b="1" dirty="0">
                <a:solidFill>
                  <a:srgbClr val="FFFF00"/>
                </a:solidFill>
                <a:latin typeface="AR BERKLEY" panose="02000000000000000000" pitchFamily="2" charset="0"/>
              </a:rPr>
              <a:t>De vegetatie van</a:t>
            </a:r>
            <a:br>
              <a:rPr lang="nl-NL" sz="4500" b="1" dirty="0">
                <a:solidFill>
                  <a:srgbClr val="FFFF00"/>
                </a:solidFill>
                <a:latin typeface="AR BERKLEY" panose="02000000000000000000" pitchFamily="2" charset="0"/>
              </a:rPr>
            </a:br>
            <a:r>
              <a:rPr lang="nl-NL" sz="4500" b="1" dirty="0">
                <a:solidFill>
                  <a:srgbClr val="FFFF00"/>
                </a:solidFill>
                <a:latin typeface="AR BERKLEY" panose="02000000000000000000" pitchFamily="2" charset="0"/>
              </a:rPr>
              <a:t> de Dolomieten</a:t>
            </a:r>
            <a:br>
              <a:rPr lang="nl-NL" sz="4500" b="1" dirty="0">
                <a:solidFill>
                  <a:srgbClr val="FFFF00"/>
                </a:solidFill>
                <a:latin typeface="AR BERKLEY" panose="02000000000000000000" pitchFamily="2" charset="0"/>
              </a:rPr>
            </a:br>
            <a:r>
              <a:rPr lang="nl-NL" sz="2100" b="1" dirty="0">
                <a:solidFill>
                  <a:srgbClr val="FFFF00"/>
                </a:solidFill>
                <a:latin typeface="AR BERKLEY" panose="02000000000000000000" pitchFamily="2" charset="0"/>
              </a:rPr>
              <a:t>2015-2016</a:t>
            </a:r>
          </a:p>
        </p:txBody>
      </p:sp>
    </p:spTree>
    <p:extLst>
      <p:ext uri="{BB962C8B-B14F-4D97-AF65-F5344CB8AC3E}">
        <p14:creationId xmlns:p14="http://schemas.microsoft.com/office/powerpoint/2010/main" val="2482698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1489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FF00"/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264974" y="1964017"/>
            <a:ext cx="4962859" cy="372116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7" name="Groep 46"/>
          <p:cNvGrpSpPr/>
          <p:nvPr/>
        </p:nvGrpSpPr>
        <p:grpSpPr>
          <a:xfrm>
            <a:off x="336379" y="2291637"/>
            <a:ext cx="8489927" cy="3263504"/>
            <a:chOff x="4927633" y="1187357"/>
            <a:chExt cx="11319902" cy="4351338"/>
          </a:xfrm>
        </p:grpSpPr>
        <p:sp>
          <p:nvSpPr>
            <p:cNvPr id="7" name="Tekstvak 6"/>
            <p:cNvSpPr txBox="1"/>
            <p:nvPr/>
          </p:nvSpPr>
          <p:spPr>
            <a:xfrm>
              <a:off x="7967058" y="1187357"/>
              <a:ext cx="3200400" cy="3077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i="1" dirty="0">
                  <a:solidFill>
                    <a:srgbClr val="FFFF00"/>
                  </a:solidFill>
                </a:rPr>
                <a:t>Een deel van de vegetatie dat herkenbaar anders is dan de omliggende vegetatie op basis van </a:t>
              </a:r>
              <a:r>
                <a:rPr lang="nl-NL" b="1" i="1" dirty="0">
                  <a:solidFill>
                    <a:srgbClr val="FFFF00"/>
                  </a:solidFill>
                </a:rPr>
                <a:t>soortensamenstelling</a:t>
              </a:r>
              <a:r>
                <a:rPr lang="nl-NL" i="1" dirty="0">
                  <a:solidFill>
                    <a:srgbClr val="FFFF00"/>
                  </a:solidFill>
                </a:rPr>
                <a:t> en </a:t>
              </a:r>
              <a:r>
                <a:rPr lang="nl-NL" b="1" i="1" dirty="0">
                  <a:solidFill>
                    <a:srgbClr val="FFFF00"/>
                  </a:solidFill>
                </a:rPr>
                <a:t>abundantie</a:t>
              </a:r>
              <a:r>
                <a:rPr lang="nl-NL" i="1" dirty="0">
                  <a:solidFill>
                    <a:srgbClr val="FFFF00"/>
                  </a:solidFill>
                </a:rPr>
                <a:t> tussen de aanwezige soorten</a:t>
              </a:r>
            </a:p>
          </p:txBody>
        </p:sp>
        <p:sp>
          <p:nvSpPr>
            <p:cNvPr id="12" name="Tijdelijke aanduiding voor inhoud 2"/>
            <p:cNvSpPr txBox="1">
              <a:spLocks/>
            </p:cNvSpPr>
            <p:nvPr/>
          </p:nvSpPr>
          <p:spPr>
            <a:xfrm>
              <a:off x="4927633" y="1187357"/>
              <a:ext cx="2353574" cy="4351338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2100" dirty="0">
                  <a:solidFill>
                    <a:srgbClr val="FFFF00"/>
                  </a:solidFill>
                </a:rPr>
                <a:t>Flora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Plantensoort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</a:t>
              </a:r>
            </a:p>
            <a:p>
              <a:r>
                <a:rPr lang="nl-NL" sz="2100" b="1" dirty="0">
                  <a:solidFill>
                    <a:srgbClr val="FF0000"/>
                  </a:solidFill>
                </a:rPr>
                <a:t>Vegetatie-eenheid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Landschap</a:t>
              </a:r>
            </a:p>
          </p:txBody>
        </p:sp>
        <p:pic>
          <p:nvPicPr>
            <p:cNvPr id="21" name="Popup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53310" y="1187357"/>
              <a:ext cx="4394225" cy="3295669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</p:grpSp>
      <p:grpSp>
        <p:nvGrpSpPr>
          <p:cNvPr id="46" name="Groep 45"/>
          <p:cNvGrpSpPr/>
          <p:nvPr/>
        </p:nvGrpSpPr>
        <p:grpSpPr>
          <a:xfrm>
            <a:off x="336379" y="2286701"/>
            <a:ext cx="8516254" cy="3263504"/>
            <a:chOff x="1379261" y="2761564"/>
            <a:chExt cx="11355005" cy="4351338"/>
          </a:xfrm>
        </p:grpSpPr>
        <p:sp>
          <p:nvSpPr>
            <p:cNvPr id="5" name="Tekstvak 4"/>
            <p:cNvSpPr txBox="1"/>
            <p:nvPr/>
          </p:nvSpPr>
          <p:spPr>
            <a:xfrm>
              <a:off x="4395021" y="2761564"/>
              <a:ext cx="320040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i="1" dirty="0">
                  <a:solidFill>
                    <a:srgbClr val="FFFF00"/>
                  </a:solidFill>
                </a:rPr>
                <a:t>Alle </a:t>
              </a:r>
              <a:r>
                <a:rPr lang="nl-NL" b="1" i="1" dirty="0">
                  <a:solidFill>
                    <a:srgbClr val="FFFF00"/>
                  </a:solidFill>
                </a:rPr>
                <a:t>planten</a:t>
              </a:r>
              <a:r>
                <a:rPr lang="nl-NL" i="1" dirty="0">
                  <a:solidFill>
                    <a:srgbClr val="FFFF00"/>
                  </a:solidFill>
                </a:rPr>
                <a:t> die in hun natuurlijke samenstelling bij elkaar groeien</a:t>
              </a:r>
            </a:p>
          </p:txBody>
        </p:sp>
        <p:sp>
          <p:nvSpPr>
            <p:cNvPr id="11" name="Tijdelijke aanduiding voor inhoud 2"/>
            <p:cNvSpPr txBox="1">
              <a:spLocks/>
            </p:cNvSpPr>
            <p:nvPr/>
          </p:nvSpPr>
          <p:spPr>
            <a:xfrm>
              <a:off x="1379261" y="2761564"/>
              <a:ext cx="2353574" cy="4351338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2100" dirty="0">
                  <a:solidFill>
                    <a:srgbClr val="FFFF00"/>
                  </a:solidFill>
                </a:rPr>
                <a:t>Flora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Plantensoort</a:t>
              </a:r>
            </a:p>
            <a:p>
              <a:r>
                <a:rPr lang="nl-NL" sz="2100" b="1" dirty="0">
                  <a:solidFill>
                    <a:srgbClr val="FF0000"/>
                  </a:solidFill>
                </a:rPr>
                <a:t>Vegetatie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Vegetatie-eenheid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Landschap</a:t>
              </a:r>
            </a:p>
          </p:txBody>
        </p:sp>
        <p:pic>
          <p:nvPicPr>
            <p:cNvPr id="27" name="Popup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6642" y="2765713"/>
              <a:ext cx="4417624" cy="3313218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3198"/>
            <a:ext cx="9036591" cy="69873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nl-NL" sz="2400" b="1" dirty="0">
                <a:solidFill>
                  <a:srgbClr val="92D050"/>
                </a:solidFill>
                <a:latin typeface="Verdana" panose="020B0604030504040204" pitchFamily="34" charset="0"/>
              </a:rPr>
              <a:t>Vegetatiekunde - begrippen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6865" y="2289790"/>
            <a:ext cx="1896036" cy="3263504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rgbClr val="FFFF00"/>
                </a:solidFill>
              </a:rPr>
              <a:t>Flora</a:t>
            </a:r>
          </a:p>
          <a:p>
            <a:r>
              <a:rPr lang="nl-NL" sz="2000" dirty="0">
                <a:solidFill>
                  <a:srgbClr val="FFFF00"/>
                </a:solidFill>
              </a:rPr>
              <a:t>Plantensoort</a:t>
            </a:r>
          </a:p>
          <a:p>
            <a:r>
              <a:rPr lang="nl-NL" sz="2000" dirty="0">
                <a:solidFill>
                  <a:srgbClr val="FFFF00"/>
                </a:solidFill>
              </a:rPr>
              <a:t>Vegetatie</a:t>
            </a:r>
          </a:p>
          <a:p>
            <a:r>
              <a:rPr lang="nl-NL" sz="2000" dirty="0">
                <a:solidFill>
                  <a:srgbClr val="FFFF00"/>
                </a:solidFill>
              </a:rPr>
              <a:t>Vegetatie-eenheid</a:t>
            </a:r>
          </a:p>
          <a:p>
            <a:r>
              <a:rPr lang="nl-NL" sz="2000" dirty="0">
                <a:solidFill>
                  <a:srgbClr val="FFFF00"/>
                </a:solidFill>
              </a:rPr>
              <a:t>Landschap</a:t>
            </a:r>
          </a:p>
        </p:txBody>
      </p:sp>
      <p:grpSp>
        <p:nvGrpSpPr>
          <p:cNvPr id="48" name="Groep 47"/>
          <p:cNvGrpSpPr/>
          <p:nvPr/>
        </p:nvGrpSpPr>
        <p:grpSpPr>
          <a:xfrm>
            <a:off x="331253" y="2276192"/>
            <a:ext cx="8498704" cy="3263504"/>
            <a:chOff x="194370" y="213802"/>
            <a:chExt cx="11331605" cy="4351338"/>
          </a:xfrm>
        </p:grpSpPr>
        <p:sp>
          <p:nvSpPr>
            <p:cNvPr id="6" name="Tekstvak 5"/>
            <p:cNvSpPr txBox="1"/>
            <p:nvPr/>
          </p:nvSpPr>
          <p:spPr>
            <a:xfrm>
              <a:off x="3244958" y="213802"/>
              <a:ext cx="3200400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i="1" dirty="0">
                  <a:solidFill>
                    <a:srgbClr val="FFFF00"/>
                  </a:solidFill>
                </a:rPr>
                <a:t>Onderling verbonden </a:t>
              </a:r>
              <a:r>
                <a:rPr lang="nl-NL" b="1" i="1" dirty="0">
                  <a:solidFill>
                    <a:srgbClr val="FFFF00"/>
                  </a:solidFill>
                </a:rPr>
                <a:t>vegetatie-eenheden</a:t>
              </a:r>
              <a:r>
                <a:rPr lang="nl-NL" i="1" dirty="0">
                  <a:solidFill>
                    <a:srgbClr val="FFFF00"/>
                  </a:solidFill>
                </a:rPr>
                <a:t> die samen in een bepaald gebied voorkomen</a:t>
              </a:r>
            </a:p>
          </p:txBody>
        </p:sp>
        <p:sp>
          <p:nvSpPr>
            <p:cNvPr id="13" name="Tijdelijke aanduiding voor inhoud 2"/>
            <p:cNvSpPr txBox="1">
              <a:spLocks/>
            </p:cNvSpPr>
            <p:nvPr/>
          </p:nvSpPr>
          <p:spPr>
            <a:xfrm>
              <a:off x="194370" y="213802"/>
              <a:ext cx="2353574" cy="4351338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2100" dirty="0">
                  <a:solidFill>
                    <a:srgbClr val="FFFF00"/>
                  </a:solidFill>
                </a:rPr>
                <a:t>Flora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Plantensoort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Vegetatie-eenheid</a:t>
              </a:r>
            </a:p>
            <a:p>
              <a:r>
                <a:rPr lang="nl-NL" sz="2100" b="1" dirty="0">
                  <a:solidFill>
                    <a:srgbClr val="FF0000"/>
                  </a:solidFill>
                </a:rPr>
                <a:t>Landschap</a:t>
              </a:r>
            </a:p>
          </p:txBody>
        </p:sp>
        <p:pic>
          <p:nvPicPr>
            <p:cNvPr id="9" name="Popup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1750" y="213802"/>
              <a:ext cx="4394225" cy="3295669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</p:grpSp>
      <p:grpSp>
        <p:nvGrpSpPr>
          <p:cNvPr id="30" name="Groep 29"/>
          <p:cNvGrpSpPr/>
          <p:nvPr/>
        </p:nvGrpSpPr>
        <p:grpSpPr>
          <a:xfrm>
            <a:off x="316865" y="2297511"/>
            <a:ext cx="8132919" cy="3395397"/>
            <a:chOff x="384681" y="254011"/>
            <a:chExt cx="10843892" cy="4527196"/>
          </a:xfrm>
        </p:grpSpPr>
        <p:sp>
          <p:nvSpPr>
            <p:cNvPr id="8" name="Tekstvak 7"/>
            <p:cNvSpPr txBox="1"/>
            <p:nvPr/>
          </p:nvSpPr>
          <p:spPr>
            <a:xfrm>
              <a:off x="3405792" y="254011"/>
              <a:ext cx="3229879" cy="344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>
                <a:defRPr sz="2400" i="1"/>
              </a:lvl1pPr>
            </a:lstStyle>
            <a:p>
              <a:r>
                <a:rPr lang="nl-NL" sz="1800" dirty="0">
                  <a:solidFill>
                    <a:srgbClr val="FFFF00"/>
                  </a:solidFill>
                </a:rPr>
                <a:t>Alle individuele </a:t>
              </a:r>
              <a:r>
                <a:rPr lang="nl-NL" sz="1800" b="1" dirty="0">
                  <a:solidFill>
                    <a:srgbClr val="FFFF00"/>
                  </a:solidFill>
                </a:rPr>
                <a:t>planten</a:t>
              </a:r>
              <a:r>
                <a:rPr lang="nl-NL" sz="1800" dirty="0">
                  <a:solidFill>
                    <a:srgbClr val="FFFF00"/>
                  </a:solidFill>
                </a:rPr>
                <a:t> die zich onder natuurlijke omstandigheden onderling kunnen voortplanten en daarbij vruchtbare nakomelingen opleveren</a:t>
              </a:r>
            </a:p>
          </p:txBody>
        </p:sp>
        <p:sp>
          <p:nvSpPr>
            <p:cNvPr id="14" name="Tijdelijke aanduiding voor inhoud 2"/>
            <p:cNvSpPr txBox="1">
              <a:spLocks/>
            </p:cNvSpPr>
            <p:nvPr/>
          </p:nvSpPr>
          <p:spPr>
            <a:xfrm>
              <a:off x="384681" y="259991"/>
              <a:ext cx="2353574" cy="3035029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2100" dirty="0">
                  <a:solidFill>
                    <a:srgbClr val="FFFF00"/>
                  </a:solidFill>
                </a:rPr>
                <a:t>Flora</a:t>
              </a:r>
            </a:p>
            <a:p>
              <a:r>
                <a:rPr lang="nl-NL" sz="2100" b="1" dirty="0">
                  <a:solidFill>
                    <a:srgbClr val="FF0000"/>
                  </a:solidFill>
                </a:rPr>
                <a:t>Plantensoort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Vegetatie-eenheid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Landschap</a:t>
              </a:r>
            </a:p>
          </p:txBody>
        </p:sp>
        <p:pic>
          <p:nvPicPr>
            <p:cNvPr id="24" name="Popup1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3175" y="254011"/>
              <a:ext cx="3395398" cy="4527196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</p:grpSp>
      <p:grpSp>
        <p:nvGrpSpPr>
          <p:cNvPr id="45" name="Groep 44"/>
          <p:cNvGrpSpPr/>
          <p:nvPr/>
        </p:nvGrpSpPr>
        <p:grpSpPr>
          <a:xfrm>
            <a:off x="327572" y="2195185"/>
            <a:ext cx="8506066" cy="2583690"/>
            <a:chOff x="5823154" y="2825531"/>
            <a:chExt cx="11341421" cy="3444920"/>
          </a:xfrm>
        </p:grpSpPr>
        <p:sp>
          <p:nvSpPr>
            <p:cNvPr id="10" name="Tijdelijke aanduiding voor inhoud 2"/>
            <p:cNvSpPr txBox="1">
              <a:spLocks/>
            </p:cNvSpPr>
            <p:nvPr/>
          </p:nvSpPr>
          <p:spPr>
            <a:xfrm>
              <a:off x="5823154" y="2979848"/>
              <a:ext cx="2353574" cy="3043458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2100" b="1" dirty="0">
                  <a:solidFill>
                    <a:srgbClr val="FF0000"/>
                  </a:solidFill>
                </a:rPr>
                <a:t>Flora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Plantensoort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Vegetatie-eenheid</a:t>
              </a:r>
            </a:p>
            <a:p>
              <a:r>
                <a:rPr lang="nl-NL" sz="2100" dirty="0">
                  <a:solidFill>
                    <a:srgbClr val="FFFF00"/>
                  </a:solidFill>
                </a:rPr>
                <a:t>Landschap</a:t>
              </a:r>
            </a:p>
          </p:txBody>
        </p:sp>
        <p:sp>
          <p:nvSpPr>
            <p:cNvPr id="4" name="Tekstvak 3"/>
            <p:cNvSpPr txBox="1"/>
            <p:nvPr/>
          </p:nvSpPr>
          <p:spPr>
            <a:xfrm>
              <a:off x="8844263" y="2825531"/>
              <a:ext cx="3456917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i="1" dirty="0">
                  <a:solidFill>
                    <a:srgbClr val="FFFF00"/>
                  </a:solidFill>
                </a:rPr>
                <a:t>Opsomming van alle </a:t>
              </a:r>
              <a:r>
                <a:rPr lang="nl-NL" b="1" i="1" dirty="0">
                  <a:solidFill>
                    <a:srgbClr val="FFFF00"/>
                  </a:solidFill>
                </a:rPr>
                <a:t>plantensoorten</a:t>
              </a:r>
              <a:r>
                <a:rPr lang="nl-NL" i="1" dirty="0">
                  <a:solidFill>
                    <a:srgbClr val="FFFF00"/>
                  </a:solidFill>
                </a:rPr>
                <a:t> die in een bepaald gebied voorkomen</a:t>
              </a:r>
            </a:p>
          </p:txBody>
        </p:sp>
        <p:pic>
          <p:nvPicPr>
            <p:cNvPr id="18" name="Popup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18582" y="2935956"/>
              <a:ext cx="4445993" cy="3334495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26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6" grpId="0" animBg="1"/>
      <p:bldP spid="3" grpId="0" build="p" autoUpdateAnimBg="0" advAuto="0"/>
      <p:bldP spid="3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633" y="1"/>
            <a:ext cx="7886700" cy="859316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nl-NL" sz="2400" b="1" dirty="0">
                <a:solidFill>
                  <a:srgbClr val="92D050"/>
                </a:solidFill>
                <a:latin typeface="Verdana" panose="020B0604030504040204" pitchFamily="34" charset="0"/>
              </a:rPr>
              <a:t>Classificatie</a:t>
            </a:r>
            <a:r>
              <a:rPr lang="nl-NL" sz="2400" b="1" dirty="0">
                <a:solidFill>
                  <a:srgbClr val="006600"/>
                </a:solidFill>
                <a:latin typeface="Verdana" panose="020B0604030504040204" pitchFamily="34" charset="0"/>
              </a:rPr>
              <a:t> </a:t>
            </a:r>
            <a:r>
              <a:rPr lang="nl-NL" sz="2400" b="1" dirty="0">
                <a:solidFill>
                  <a:srgbClr val="92D050"/>
                </a:solidFill>
                <a:latin typeface="Verdana" panose="020B0604030504040204" pitchFamily="34" charset="0"/>
              </a:rPr>
              <a:t>planten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0915"/>
              </p:ext>
            </p:extLst>
          </p:nvPr>
        </p:nvGraphicFramePr>
        <p:xfrm>
          <a:off x="858982" y="1341592"/>
          <a:ext cx="7404002" cy="4174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911">
                  <a:extLst>
                    <a:ext uri="{9D8B030D-6E8A-4147-A177-3AD203B41FA5}">
                      <a16:colId xmlns:a16="http://schemas.microsoft.com/office/drawing/2014/main" val="1798988172"/>
                    </a:ext>
                  </a:extLst>
                </a:gridCol>
                <a:gridCol w="1149789">
                  <a:extLst>
                    <a:ext uri="{9D8B030D-6E8A-4147-A177-3AD203B41FA5}">
                      <a16:colId xmlns:a16="http://schemas.microsoft.com/office/drawing/2014/main" val="1667417241"/>
                    </a:ext>
                  </a:extLst>
                </a:gridCol>
                <a:gridCol w="2056119">
                  <a:extLst>
                    <a:ext uri="{9D8B030D-6E8A-4147-A177-3AD203B41FA5}">
                      <a16:colId xmlns:a16="http://schemas.microsoft.com/office/drawing/2014/main" val="4080836114"/>
                    </a:ext>
                  </a:extLst>
                </a:gridCol>
                <a:gridCol w="2732183">
                  <a:extLst>
                    <a:ext uri="{9D8B030D-6E8A-4147-A177-3AD203B41FA5}">
                      <a16:colId xmlns:a16="http://schemas.microsoft.com/office/drawing/2014/main" val="1485115805"/>
                    </a:ext>
                  </a:extLst>
                </a:gridCol>
              </a:tblGrid>
              <a:tr h="373769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Plantengroep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Uitgang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Voorbeeld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071067"/>
                  </a:ext>
                </a:extLst>
              </a:tr>
              <a:tr h="373769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Rijk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ae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Plantae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Alle planten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711327"/>
                  </a:ext>
                </a:extLst>
              </a:tr>
              <a:tr h="373769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Stam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phyta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Embryophyta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Landplanten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31285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Klasse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ida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Spermatopsida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Zaadplanten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22526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  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Clade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Angiosperms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Bedektzadigen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233622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  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Clade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Eudicots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Tweezaadlobbigen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85451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Orde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ales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Ranunculales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Boterbloemorde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37407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Familie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aceae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Papaveraceae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Klaproosfamilie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899831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Geslacht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-a, -is, 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ium</a:t>
                      </a: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, ..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Glaucium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Hoornpapavers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73208"/>
                  </a:ext>
                </a:extLst>
              </a:tr>
              <a:tr h="378888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kern="1200" dirty="0" err="1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Glaucium</a:t>
                      </a:r>
                      <a:r>
                        <a:rPr lang="nl-NL" sz="180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800" kern="1200" dirty="0" err="1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flavum</a:t>
                      </a:r>
                      <a:endParaRPr lang="nl-NL" sz="180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Gele hoornpapaver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638184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Ondersoort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655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07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2403" y="89728"/>
            <a:ext cx="8446344" cy="659443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r"/>
            <a:r>
              <a:rPr lang="nl-NL" sz="2400" b="1" dirty="0">
                <a:solidFill>
                  <a:srgbClr val="006600"/>
                </a:solidFill>
                <a:latin typeface="Verdana" panose="020B0604030504040204" pitchFamily="34" charset="0"/>
              </a:rPr>
              <a:t>Classificatie vegetatie-eenheden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86750"/>
              </p:ext>
            </p:extLst>
          </p:nvPr>
        </p:nvGraphicFramePr>
        <p:xfrm>
          <a:off x="756946" y="2792256"/>
          <a:ext cx="7510609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342">
                  <a:extLst>
                    <a:ext uri="{9D8B030D-6E8A-4147-A177-3AD203B41FA5}">
                      <a16:colId xmlns:a16="http://schemas.microsoft.com/office/drawing/2014/main" val="4146873836"/>
                    </a:ext>
                  </a:extLst>
                </a:gridCol>
                <a:gridCol w="951823">
                  <a:extLst>
                    <a:ext uri="{9D8B030D-6E8A-4147-A177-3AD203B41FA5}">
                      <a16:colId xmlns:a16="http://schemas.microsoft.com/office/drawing/2014/main" val="1667417241"/>
                    </a:ext>
                  </a:extLst>
                </a:gridCol>
                <a:gridCol w="2155803">
                  <a:extLst>
                    <a:ext uri="{9D8B030D-6E8A-4147-A177-3AD203B41FA5}">
                      <a16:colId xmlns:a16="http://schemas.microsoft.com/office/drawing/2014/main" val="4080836114"/>
                    </a:ext>
                  </a:extLst>
                </a:gridCol>
                <a:gridCol w="2773641">
                  <a:extLst>
                    <a:ext uri="{9D8B030D-6E8A-4147-A177-3AD203B41FA5}">
                      <a16:colId xmlns:a16="http://schemas.microsoft.com/office/drawing/2014/main" val="1937245053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Vegetatie-eenheden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Uitgang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Voorbeeld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07106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Formatie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0" dirty="0">
                          <a:solidFill>
                            <a:srgbClr val="FFFF00"/>
                          </a:solidFill>
                        </a:rPr>
                        <a:t>Bossen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18341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Klasse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etea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Querco-Fagetea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Eiken-Beukenklasse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32252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Orde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-alia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Fagetalia</a:t>
                      </a: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sylvaticae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Beukenorde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374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Verbond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-ion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Alno-Padion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Elzen-Vogelkersverbond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89983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Onderverbond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enion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Circaeo-Alnenion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Vochtige Elzen-Essenbossen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732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Associatie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etum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Pruno-Fraxinetum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Vogelkers-Essenbos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638184"/>
                  </a:ext>
                </a:extLst>
              </a:tr>
              <a:tr h="400048">
                <a:tc>
                  <a:txBody>
                    <a:bodyPr/>
                    <a:lstStyle/>
                    <a:p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Subassociatie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-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etosum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P.-F. </a:t>
                      </a:r>
                      <a:r>
                        <a:rPr lang="nl-NL" sz="1800" dirty="0" err="1">
                          <a:solidFill>
                            <a:srgbClr val="FFFF00"/>
                          </a:solidFill>
                        </a:rPr>
                        <a:t>mecurialetosum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Bosbingelkruid Vogelkers-Essenbos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655395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 rot="5400000">
            <a:off x="7035285" y="4808002"/>
            <a:ext cx="2758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| </a:t>
            </a:r>
            <a:r>
              <a:rPr lang="nl-NL" sz="1600" b="1" dirty="0">
                <a:solidFill>
                  <a:srgbClr val="FFFF00"/>
                </a:solidFill>
              </a:rPr>
              <a:t>Plantengemeenschappen</a:t>
            </a:r>
            <a:r>
              <a:rPr lang="nl-NL" sz="1600" b="1" dirty="0"/>
              <a:t>  </a:t>
            </a:r>
            <a:r>
              <a:rPr lang="nl-NL" sz="1600" dirty="0"/>
              <a:t>|</a:t>
            </a:r>
          </a:p>
        </p:txBody>
      </p:sp>
      <p:sp>
        <p:nvSpPr>
          <p:cNvPr id="5" name="PIJL-RECHTS 4"/>
          <p:cNvSpPr/>
          <p:nvPr/>
        </p:nvSpPr>
        <p:spPr>
          <a:xfrm>
            <a:off x="395997" y="3808794"/>
            <a:ext cx="180473" cy="1368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" name="PIJL-RECHTS 5"/>
          <p:cNvSpPr/>
          <p:nvPr/>
        </p:nvSpPr>
        <p:spPr>
          <a:xfrm>
            <a:off x="395997" y="5261644"/>
            <a:ext cx="180473" cy="1368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40967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3" grpId="0" autoUpdateAnimBg="0"/>
      <p:bldP spid="5" grpId="0" animBg="1" autoUpdateAnimBg="0"/>
      <p:bldP spid="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60498"/>
            <a:ext cx="7886700" cy="63281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nl-NL" sz="2400" b="1" dirty="0">
                <a:solidFill>
                  <a:srgbClr val="92D050"/>
                </a:solidFill>
                <a:latin typeface="Verdana" panose="020B0604030504040204" pitchFamily="34" charset="0"/>
              </a:rPr>
              <a:t>Herkennen plantengemeenschappen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335312"/>
              </p:ext>
            </p:extLst>
          </p:nvPr>
        </p:nvGraphicFramePr>
        <p:xfrm>
          <a:off x="628650" y="1259760"/>
          <a:ext cx="7886700" cy="5417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485">
                  <a:extLst>
                    <a:ext uri="{9D8B030D-6E8A-4147-A177-3AD203B41FA5}">
                      <a16:colId xmlns:a16="http://schemas.microsoft.com/office/drawing/2014/main" val="2943164266"/>
                    </a:ext>
                  </a:extLst>
                </a:gridCol>
                <a:gridCol w="5587215">
                  <a:extLst>
                    <a:ext uri="{9D8B030D-6E8A-4147-A177-3AD203B41FA5}">
                      <a16:colId xmlns:a16="http://schemas.microsoft.com/office/drawing/2014/main" val="249776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Type 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Omschrijving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1973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Kensoort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5468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Differentiërende 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067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Constante 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6255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Exclusieve 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36313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nl-NL" sz="1800" b="0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Preferente soort</a:t>
                      </a:r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33983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FFFF00"/>
                          </a:solidFill>
                        </a:rPr>
                        <a:t>Begeleidende soort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  <a:p>
                      <a:endParaRPr lang="nl-NL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305545"/>
                  </a:ext>
                </a:extLst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524107" y="872671"/>
            <a:ext cx="79258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50" b="1" dirty="0">
                <a:solidFill>
                  <a:srgbClr val="FFFF00"/>
                </a:solidFill>
              </a:rPr>
              <a:t>Vegetatieopname volgens Braun-</a:t>
            </a:r>
            <a:r>
              <a:rPr lang="nl-NL" sz="1350" b="1" dirty="0" err="1">
                <a:solidFill>
                  <a:srgbClr val="FFFF00"/>
                </a:solidFill>
              </a:rPr>
              <a:t>Blanquet</a:t>
            </a:r>
            <a:r>
              <a:rPr lang="nl-NL" sz="1350" b="1" dirty="0">
                <a:solidFill>
                  <a:srgbClr val="FFFF00"/>
                </a:solidFill>
              </a:rPr>
              <a:t>: soortenlijst planten en mossen, abundantie per etage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909142" y="2517591"/>
            <a:ext cx="5431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Soort die in één of meerdere plantengemeenschappen in een bepaald gebied veel algemener voorkomt dan in </a:t>
            </a:r>
            <a:r>
              <a:rPr lang="nl-NL" b="1" dirty="0">
                <a:solidFill>
                  <a:srgbClr val="FFFF00"/>
                </a:solidFill>
              </a:rPr>
              <a:t>een selectie van </a:t>
            </a:r>
            <a:r>
              <a:rPr lang="nl-NL" dirty="0">
                <a:solidFill>
                  <a:srgbClr val="FFFF00"/>
                </a:solidFill>
              </a:rPr>
              <a:t>andere plantengemeenschappen in een bepaald gebied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909142" y="3671753"/>
            <a:ext cx="543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Soort die in het merendeel van alle vegetatieopnames van een bepaalde plantengemeenschap voorkomt, </a:t>
            </a:r>
            <a:r>
              <a:rPr lang="nl-NL" b="1" dirty="0">
                <a:solidFill>
                  <a:srgbClr val="FFFF00"/>
                </a:solidFill>
              </a:rPr>
              <a:t>frequentie </a:t>
            </a:r>
            <a:r>
              <a:rPr lang="nl-NL" dirty="0">
                <a:solidFill>
                  <a:srgbClr val="FFFF00"/>
                </a:solidFill>
              </a:rPr>
              <a:t>&gt; 60% </a:t>
            </a:r>
          </a:p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2909142" y="4529773"/>
            <a:ext cx="543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Soort die slechts in één plantengemeenschap voorkomt, </a:t>
            </a:r>
            <a:r>
              <a:rPr lang="nl-NL" b="1" dirty="0">
                <a:solidFill>
                  <a:srgbClr val="FFFF00"/>
                </a:solidFill>
              </a:rPr>
              <a:t>trouw</a:t>
            </a:r>
            <a:r>
              <a:rPr lang="nl-NL" dirty="0">
                <a:solidFill>
                  <a:srgbClr val="FFFF00"/>
                </a:solidFill>
              </a:rPr>
              <a:t> = 100%</a:t>
            </a:r>
          </a:p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2920159" y="5156962"/>
            <a:ext cx="543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Soort waarvan de </a:t>
            </a:r>
            <a:r>
              <a:rPr lang="nl-NL" b="1" dirty="0">
                <a:solidFill>
                  <a:srgbClr val="FFFF00"/>
                </a:solidFill>
              </a:rPr>
              <a:t>abundantie</a:t>
            </a:r>
            <a:r>
              <a:rPr lang="nl-NL" dirty="0">
                <a:solidFill>
                  <a:srgbClr val="FFFF00"/>
                </a:solidFill>
              </a:rPr>
              <a:t> en/of de </a:t>
            </a:r>
            <a:r>
              <a:rPr lang="nl-NL" b="1" dirty="0">
                <a:solidFill>
                  <a:srgbClr val="FFFF00"/>
                </a:solidFill>
              </a:rPr>
              <a:t>trouw</a:t>
            </a:r>
            <a:r>
              <a:rPr lang="nl-NL" dirty="0">
                <a:solidFill>
                  <a:srgbClr val="FFFF00"/>
                </a:solidFill>
              </a:rPr>
              <a:t> in een bepaalde plantengemeenschap opvallend groter is dan in alle andere plantengemeenschappen</a:t>
            </a:r>
          </a:p>
          <a:p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2931176" y="6021677"/>
            <a:ext cx="5518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Soorten die </a:t>
            </a:r>
            <a:r>
              <a:rPr lang="nl-NL" b="1" dirty="0">
                <a:solidFill>
                  <a:srgbClr val="FFFF00"/>
                </a:solidFill>
              </a:rPr>
              <a:t>ook</a:t>
            </a:r>
            <a:r>
              <a:rPr lang="nl-NL" dirty="0">
                <a:solidFill>
                  <a:srgbClr val="FFFF00"/>
                </a:solidFill>
              </a:rPr>
              <a:t> in een bepaald plantengemeenschap kunnen voorkomen, maar niet erg abundant of trouw zijn</a:t>
            </a:r>
          </a:p>
          <a:p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2931176" y="1613403"/>
            <a:ext cx="551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FF00"/>
                </a:solidFill>
              </a:rPr>
              <a:t>In één bepaalde plantengemeenschap duidelijk algemener dan in </a:t>
            </a:r>
            <a:r>
              <a:rPr lang="nl-NL" b="1" dirty="0">
                <a:solidFill>
                  <a:srgbClr val="FFFF00"/>
                </a:solidFill>
              </a:rPr>
              <a:t>alle</a:t>
            </a:r>
            <a:r>
              <a:rPr lang="nl-NL" dirty="0">
                <a:solidFill>
                  <a:srgbClr val="FFFF00"/>
                </a:solidFill>
              </a:rPr>
              <a:t> andere plantengemeenschappen in een bepaald gebied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96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6" grpId="0" autoUpdateAnimBg="0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735" y="73252"/>
            <a:ext cx="8711129" cy="880825"/>
          </a:xfrm>
        </p:spPr>
        <p:txBody>
          <a:bodyPr>
            <a:normAutofit/>
          </a:bodyPr>
          <a:lstStyle/>
          <a:p>
            <a:pPr algn="r"/>
            <a:r>
              <a:rPr lang="nl-NL" sz="2700" b="1" dirty="0">
                <a:solidFill>
                  <a:srgbClr val="006600"/>
                </a:solidFill>
                <a:latin typeface="Verdana" panose="020B0604030504040204" pitchFamily="34" charset="0"/>
              </a:rPr>
              <a:t>De voedselrijke graslanden</a:t>
            </a:r>
            <a:br>
              <a:rPr lang="nl-NL" sz="3000" b="1" dirty="0">
                <a:solidFill>
                  <a:srgbClr val="006600"/>
                </a:solidFill>
                <a:latin typeface="Verdana" panose="020B0604030504040204" pitchFamily="34" charset="0"/>
              </a:rPr>
            </a:br>
            <a:endParaRPr lang="nl-NL" sz="1800" b="1" dirty="0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639179" y="1773793"/>
            <a:ext cx="3429000" cy="2779501"/>
            <a:chOff x="991937" y="836893"/>
            <a:chExt cx="4572000" cy="3706000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937" y="836893"/>
              <a:ext cx="4572000" cy="3429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991937" y="4265894"/>
              <a:ext cx="4572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Brave Hendrik</a:t>
              </a:r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5052762" y="1747639"/>
            <a:ext cx="3429000" cy="2779501"/>
            <a:chOff x="6783304" y="916541"/>
            <a:chExt cx="4572000" cy="3706000"/>
          </a:xfrm>
        </p:grpSpPr>
        <p:pic>
          <p:nvPicPr>
            <p:cNvPr id="13" name="Popup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3304" y="916541"/>
              <a:ext cx="4572000" cy="3429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4" name="Text5"/>
            <p:cNvSpPr txBox="1"/>
            <p:nvPr/>
          </p:nvSpPr>
          <p:spPr>
            <a:xfrm>
              <a:off x="6783304" y="4345542"/>
              <a:ext cx="4572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Mestvaalt</a:t>
              </a:r>
            </a:p>
          </p:txBody>
        </p:sp>
      </p:grpSp>
      <p:grpSp>
        <p:nvGrpSpPr>
          <p:cNvPr id="22" name="Groep 21"/>
          <p:cNvGrpSpPr/>
          <p:nvPr/>
        </p:nvGrpSpPr>
        <p:grpSpPr>
          <a:xfrm>
            <a:off x="3401428" y="2404112"/>
            <a:ext cx="2381251" cy="3382749"/>
            <a:chOff x="5229391" y="2378445"/>
            <a:chExt cx="3175001" cy="4510333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391" y="2378445"/>
              <a:ext cx="3175001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5229391" y="6611779"/>
              <a:ext cx="3175001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Geringde vlekplaat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8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50" y="71763"/>
            <a:ext cx="8953500" cy="1017568"/>
          </a:xfrm>
        </p:spPr>
        <p:txBody>
          <a:bodyPr>
            <a:normAutofit fontScale="90000"/>
          </a:bodyPr>
          <a:lstStyle/>
          <a:p>
            <a:pPr algn="r"/>
            <a:r>
              <a:rPr lang="nl-NL" sz="3200" b="1" dirty="0">
                <a:solidFill>
                  <a:srgbClr val="92D050"/>
                </a:solidFill>
                <a:latin typeface="Verdana" panose="020B0604030504040204" pitchFamily="34" charset="0"/>
              </a:rPr>
              <a:t>Klasse van de matig voedselrijke graslanden</a:t>
            </a:r>
            <a:br>
              <a:rPr lang="nl-NL" sz="3200" b="1" dirty="0">
                <a:solidFill>
                  <a:srgbClr val="92D050"/>
                </a:solidFill>
                <a:latin typeface="Verdana" panose="020B0604030504040204" pitchFamily="34" charset="0"/>
              </a:rPr>
            </a:br>
            <a:r>
              <a:rPr lang="nl-NL" sz="1400" b="1" dirty="0" err="1">
                <a:solidFill>
                  <a:srgbClr val="92D050"/>
                </a:solidFill>
                <a:latin typeface="Verdana" panose="020B0604030504040204" pitchFamily="34" charset="0"/>
              </a:rPr>
              <a:t>Molinio-Arrhenatheretea</a:t>
            </a:r>
            <a:endParaRPr lang="nl-NL" sz="1400" b="1" dirty="0">
              <a:solidFill>
                <a:srgbClr val="92D050"/>
              </a:solidFill>
              <a:latin typeface="Verdana" panose="020B0604030504040204" pitchFamily="34" charset="0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383004" y="1172646"/>
            <a:ext cx="2857501" cy="2350876"/>
            <a:chOff x="5587999" y="1905000"/>
            <a:chExt cx="3810001" cy="3134500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999" y="1905000"/>
              <a:ext cx="3810000" cy="2857501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5588000" y="4762501"/>
              <a:ext cx="3810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Crocus</a:t>
              </a: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6286500" y="2762250"/>
            <a:ext cx="2143126" cy="3065250"/>
            <a:chOff x="8381999" y="2540000"/>
            <a:chExt cx="2857501" cy="4086999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540000"/>
              <a:ext cx="2857500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8382000" y="6350000"/>
              <a:ext cx="2857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Veldsalie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1413210" y="2762250"/>
            <a:ext cx="2143124" cy="3065250"/>
            <a:chOff x="8382000" y="2540000"/>
            <a:chExt cx="2857499" cy="4086999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40000"/>
              <a:ext cx="2857499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382000" y="6350000"/>
              <a:ext cx="2857499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Oosterse morgenster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3849854" y="2750104"/>
            <a:ext cx="2143125" cy="3065251"/>
            <a:chOff x="8382000" y="2539999"/>
            <a:chExt cx="2857500" cy="4087000"/>
          </a:xfrm>
        </p:grpSpPr>
        <p:pic>
          <p:nvPicPr>
            <p:cNvPr id="12" name="Popup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39999"/>
              <a:ext cx="2857500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3" name="Text5"/>
            <p:cNvSpPr txBox="1"/>
            <p:nvPr/>
          </p:nvSpPr>
          <p:spPr>
            <a:xfrm>
              <a:off x="8382000" y="6350000"/>
              <a:ext cx="2857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Beemdkroon</a:t>
              </a:r>
            </a:p>
          </p:txBody>
        </p:sp>
      </p:grpSp>
      <p:sp>
        <p:nvSpPr>
          <p:cNvPr id="16" name="Titel 1"/>
          <p:cNvSpPr txBox="1">
            <a:spLocks/>
          </p:cNvSpPr>
          <p:nvPr/>
        </p:nvSpPr>
        <p:spPr>
          <a:xfrm>
            <a:off x="95250" y="180975"/>
            <a:ext cx="8953500" cy="6893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nl-NL" sz="2400" b="1" dirty="0">
              <a:solidFill>
                <a:srgbClr val="92D05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6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268" y="-11017"/>
            <a:ext cx="8861463" cy="1144941"/>
          </a:xfrm>
        </p:spPr>
        <p:txBody>
          <a:bodyPr>
            <a:normAutofit/>
          </a:bodyPr>
          <a:lstStyle/>
          <a:p>
            <a:pPr algn="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Zwenkgrasverbond</a:t>
            </a:r>
            <a:br>
              <a:rPr lang="nl-NL" sz="31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nl-NL" sz="2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Associatie van Beemdkroon en Klaver</a:t>
            </a:r>
            <a:br>
              <a:rPr lang="nl-NL" sz="27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nl-NL" sz="1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Festucion</a:t>
            </a:r>
            <a:r>
              <a:rPr lang="nl-NL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nl-NL" sz="1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variae</a:t>
            </a:r>
            <a:r>
              <a:rPr lang="nl-NL" sz="1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, </a:t>
            </a:r>
            <a:r>
              <a:rPr lang="nl-NL" sz="1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Knautio-Trifolietum</a:t>
            </a:r>
            <a:endParaRPr lang="nl-NL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19" name="Groep 18"/>
          <p:cNvGrpSpPr/>
          <p:nvPr/>
        </p:nvGrpSpPr>
        <p:grpSpPr>
          <a:xfrm>
            <a:off x="489879" y="2384355"/>
            <a:ext cx="2381251" cy="3382749"/>
            <a:chOff x="8987589" y="767337"/>
            <a:chExt cx="3175001" cy="4510333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589" y="767337"/>
              <a:ext cx="3174998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987590" y="5000671"/>
              <a:ext cx="317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Harig klokje</a:t>
              </a: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2382687" y="3076021"/>
            <a:ext cx="2381251" cy="3382750"/>
            <a:chOff x="6715123" y="2116667"/>
            <a:chExt cx="3175001" cy="4510332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5123" y="2116667"/>
              <a:ext cx="3175001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6715123" y="6350000"/>
              <a:ext cx="3175001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Witte muggenorchis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4275498" y="2380005"/>
            <a:ext cx="2381251" cy="3382750"/>
            <a:chOff x="739274" y="1024864"/>
            <a:chExt cx="3175001" cy="4510332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74" y="1024864"/>
              <a:ext cx="3175001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739274" y="5258197"/>
              <a:ext cx="3175001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Zwarte vanilleorchis</a:t>
              </a:r>
            </a:p>
          </p:txBody>
        </p:sp>
      </p:grpSp>
      <p:grpSp>
        <p:nvGrpSpPr>
          <p:cNvPr id="17" name="Groep 16"/>
          <p:cNvGrpSpPr/>
          <p:nvPr/>
        </p:nvGrpSpPr>
        <p:grpSpPr>
          <a:xfrm>
            <a:off x="6237609" y="3076021"/>
            <a:ext cx="2381250" cy="3382750"/>
            <a:chOff x="4095750" y="526905"/>
            <a:chExt cx="3175000" cy="4510332"/>
          </a:xfrm>
        </p:grpSpPr>
        <p:pic>
          <p:nvPicPr>
            <p:cNvPr id="12" name="Popup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750" y="526905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3" name="Text5"/>
            <p:cNvSpPr txBox="1"/>
            <p:nvPr/>
          </p:nvSpPr>
          <p:spPr>
            <a:xfrm>
              <a:off x="4095750" y="4760238"/>
              <a:ext cx="317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Alpenhelm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91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ep 4"/>
          <p:cNvGrpSpPr/>
          <p:nvPr/>
        </p:nvGrpSpPr>
        <p:grpSpPr>
          <a:xfrm>
            <a:off x="477665" y="2073711"/>
            <a:ext cx="2143125" cy="3065250"/>
            <a:chOff x="5588000" y="1905000"/>
            <a:chExt cx="2857500" cy="4086999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8000" y="1905000"/>
              <a:ext cx="2857500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5588000" y="5715000"/>
              <a:ext cx="2857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Kranskartelblad</a:t>
              </a:r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2903738" y="3314746"/>
            <a:ext cx="2143126" cy="3065251"/>
            <a:chOff x="8382000" y="2539999"/>
            <a:chExt cx="2857501" cy="4087000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39999"/>
              <a:ext cx="2857501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8382000" y="6350000"/>
              <a:ext cx="2857501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Pyrenese</a:t>
              </a: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 drakenmuil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5329811" y="2073710"/>
            <a:ext cx="3497632" cy="2857500"/>
            <a:chOff x="8382000" y="2540000"/>
            <a:chExt cx="4663510" cy="3810000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40000"/>
              <a:ext cx="2857499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11239498" y="2540001"/>
              <a:ext cx="1806012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Alpenanemoon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5865591" y="4044314"/>
            <a:ext cx="2857501" cy="2350875"/>
            <a:chOff x="8381999" y="2540000"/>
            <a:chExt cx="3810001" cy="3134499"/>
          </a:xfrm>
        </p:grpSpPr>
        <p:pic>
          <p:nvPicPr>
            <p:cNvPr id="12" name="Popup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540000"/>
              <a:ext cx="3810000" cy="28575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3" name="Text5"/>
            <p:cNvSpPr txBox="1"/>
            <p:nvPr/>
          </p:nvSpPr>
          <p:spPr>
            <a:xfrm>
              <a:off x="8382000" y="5397500"/>
              <a:ext cx="3810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Stengelloze</a:t>
              </a: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 gentiaan</a:t>
              </a:r>
            </a:p>
          </p:txBody>
        </p:sp>
      </p:grp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639665" y="85365"/>
            <a:ext cx="8315325" cy="1325563"/>
          </a:xfrm>
        </p:spPr>
        <p:txBody>
          <a:bodyPr>
            <a:noAutofit/>
          </a:bodyPr>
          <a:lstStyle/>
          <a:p>
            <a:pPr lvl="0" algn="r"/>
            <a:r>
              <a:rPr lang="nl-NL" sz="2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Zwenkgrasverbond</a:t>
            </a:r>
            <a:br>
              <a:rPr lang="nl-NL" sz="2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Associatie van Beemdkroon en Klaver</a:t>
            </a:r>
            <a:br>
              <a:rPr lang="nl-NL" sz="28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r>
              <a:rPr lang="nl-NL" sz="1400" b="1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Festucion</a:t>
            </a:r>
            <a:r>
              <a:rPr lang="nl-NL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nl-NL" sz="1400" b="1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variae</a:t>
            </a:r>
            <a:r>
              <a:rPr lang="nl-NL" sz="1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, </a:t>
            </a:r>
            <a:r>
              <a:rPr lang="nl-NL" sz="1400" b="1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Knautio-Trifolietum</a:t>
            </a:r>
            <a:br>
              <a:rPr lang="nl-NL" sz="20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</a:b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81196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50" y="179814"/>
            <a:ext cx="8953500" cy="696486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92D050"/>
                </a:solidFill>
                <a:latin typeface="Verdana" panose="020B0604030504040204" pitchFamily="34" charset="0"/>
              </a:rPr>
              <a:t>Klasse van de kalkgraslanden</a:t>
            </a:r>
            <a:br>
              <a:rPr lang="nl-NL" sz="3000" b="1" dirty="0">
                <a:solidFill>
                  <a:srgbClr val="92D050"/>
                </a:solidFill>
                <a:latin typeface="Verdana" panose="020B0604030504040204" pitchFamily="34" charset="0"/>
              </a:rPr>
            </a:br>
            <a:r>
              <a:rPr lang="nl-NL" sz="1800" b="1" dirty="0" err="1">
                <a:solidFill>
                  <a:srgbClr val="92D050"/>
                </a:solidFill>
                <a:latin typeface="Verdana" panose="020B0604030504040204" pitchFamily="34" charset="0"/>
              </a:rPr>
              <a:t>Festuco-Brometea</a:t>
            </a:r>
            <a:endParaRPr lang="nl-NL" sz="1800" b="1" dirty="0">
              <a:solidFill>
                <a:srgbClr val="92D050"/>
              </a:solidFill>
              <a:latin typeface="Verdana" panose="020B0604030504040204" pitchFamily="34" charset="0"/>
            </a:endParaRPr>
          </a:p>
        </p:txBody>
      </p:sp>
      <p:grpSp>
        <p:nvGrpSpPr>
          <p:cNvPr id="22" name="Groep 21"/>
          <p:cNvGrpSpPr/>
          <p:nvPr/>
        </p:nvGrpSpPr>
        <p:grpSpPr>
          <a:xfrm>
            <a:off x="629148" y="1584013"/>
            <a:ext cx="2381250" cy="3382750"/>
            <a:chOff x="593444" y="104114"/>
            <a:chExt cx="3175000" cy="4510332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444" y="104114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593444" y="4337447"/>
              <a:ext cx="317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Voorjaarszegge</a:t>
              </a:r>
            </a:p>
          </p:txBody>
        </p:sp>
      </p:grpSp>
      <p:grpSp>
        <p:nvGrpSpPr>
          <p:cNvPr id="25" name="Groep 24"/>
          <p:cNvGrpSpPr/>
          <p:nvPr/>
        </p:nvGrpSpPr>
        <p:grpSpPr>
          <a:xfrm>
            <a:off x="6164912" y="1598602"/>
            <a:ext cx="2381250" cy="3382750"/>
            <a:chOff x="8891214" y="1463032"/>
            <a:chExt cx="3175000" cy="4510332"/>
          </a:xfrm>
        </p:grpSpPr>
        <p:pic>
          <p:nvPicPr>
            <p:cNvPr id="15" name="Popup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1214" y="1463032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6" name="Text6"/>
            <p:cNvSpPr txBox="1"/>
            <p:nvPr/>
          </p:nvSpPr>
          <p:spPr>
            <a:xfrm>
              <a:off x="8891214" y="5696365"/>
              <a:ext cx="317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Berglaserkruid</a:t>
              </a:r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4974287" y="2410252"/>
            <a:ext cx="2381250" cy="3382750"/>
            <a:chOff x="6875277" y="2070669"/>
            <a:chExt cx="3175000" cy="4510332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277" y="2070669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6875277" y="6304002"/>
              <a:ext cx="317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Hartbladige Kogelbloem</a:t>
              </a: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2259750" y="2410252"/>
            <a:ext cx="2517775" cy="3382750"/>
            <a:chOff x="1919536" y="2661374"/>
            <a:chExt cx="2517775" cy="3382750"/>
          </a:xfrm>
        </p:grpSpPr>
        <p:pic>
          <p:nvPicPr>
            <p:cNvPr id="5" name="Popup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430" y="2661374"/>
              <a:ext cx="2291508" cy="31753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8" name="Text7"/>
            <p:cNvSpPr txBox="1"/>
            <p:nvPr/>
          </p:nvSpPr>
          <p:spPr>
            <a:xfrm>
              <a:off x="1919536" y="5828680"/>
              <a:ext cx="2517775" cy="21544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8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Aardzegge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432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571500"/>
          </a:xfrm>
        </p:spPr>
        <p:txBody>
          <a:bodyPr>
            <a:noAutofit/>
          </a:bodyPr>
          <a:lstStyle/>
          <a:p>
            <a:pPr algn="r"/>
            <a:r>
              <a:rPr lang="nl-NL" sz="21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Klasse van de </a:t>
            </a:r>
            <a:r>
              <a:rPr lang="nl-NL" sz="21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pioniergraslanden</a:t>
            </a:r>
            <a:r>
              <a:rPr lang="nl-NL" sz="21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op gruis-en steenbodems</a:t>
            </a:r>
            <a:br>
              <a:rPr lang="nl-NL" sz="2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</a:br>
            <a:r>
              <a:rPr lang="nl-NL" sz="1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Sedo-Scleranthetea</a:t>
            </a:r>
            <a:endParaRPr lang="nl-NL" sz="1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14" name="Groep 13"/>
          <p:cNvGrpSpPr/>
          <p:nvPr/>
        </p:nvGrpSpPr>
        <p:grpSpPr>
          <a:xfrm>
            <a:off x="680562" y="1276633"/>
            <a:ext cx="3175000" cy="4479555"/>
            <a:chOff x="845816" y="938247"/>
            <a:chExt cx="3175000" cy="4479555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816" y="938247"/>
              <a:ext cx="3175000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845816" y="5171581"/>
              <a:ext cx="3175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Spinnenwebhuislook</a:t>
              </a: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5213913" y="1276633"/>
            <a:ext cx="3175003" cy="4479555"/>
            <a:chOff x="5555436" y="938247"/>
            <a:chExt cx="3175003" cy="4479555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436" y="938247"/>
              <a:ext cx="3175002" cy="4233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5555437" y="5171581"/>
              <a:ext cx="3175002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Donker vetkruid</a:t>
              </a: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3302000" y="2991722"/>
            <a:ext cx="2539999" cy="3632888"/>
            <a:chOff x="3143250" y="2947655"/>
            <a:chExt cx="2539999" cy="3632888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50" y="2947655"/>
              <a:ext cx="2539999" cy="3386667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3143250" y="6334322"/>
              <a:ext cx="2539999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 err="1">
                  <a:solidFill>
                    <a:srgbClr val="FCFC20"/>
                  </a:solidFill>
                  <a:latin typeface="Arial Black" panose="020B0A04020102020204" pitchFamily="34" charset="0"/>
                </a:rPr>
                <a:t>Rotsereprijs</a:t>
              </a:r>
              <a:endParaRPr lang="nl-NL" sz="1000" b="1" dirty="0">
                <a:solidFill>
                  <a:srgbClr val="FCFC2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64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hoek 35"/>
          <p:cNvSpPr/>
          <p:nvPr/>
        </p:nvSpPr>
        <p:spPr>
          <a:xfrm>
            <a:off x="0" y="2212"/>
            <a:ext cx="9144001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>
              <a:solidFill>
                <a:srgbClr val="CCFF99"/>
              </a:solidFill>
            </a:endParaRPr>
          </a:p>
        </p:txBody>
      </p:sp>
      <p:grpSp>
        <p:nvGrpSpPr>
          <p:cNvPr id="67" name="Groep 66"/>
          <p:cNvGrpSpPr/>
          <p:nvPr/>
        </p:nvGrpSpPr>
        <p:grpSpPr>
          <a:xfrm>
            <a:off x="5456440" y="1589715"/>
            <a:ext cx="1391241" cy="2035306"/>
            <a:chOff x="6431761" y="4341285"/>
            <a:chExt cx="1854988" cy="2713740"/>
          </a:xfrm>
        </p:grpSpPr>
        <p:pic>
          <p:nvPicPr>
            <p:cNvPr id="21" name="Popup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5249" y="4341285"/>
              <a:ext cx="1841500" cy="2455334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22" name="Text8"/>
            <p:cNvSpPr txBox="1"/>
            <p:nvPr/>
          </p:nvSpPr>
          <p:spPr>
            <a:xfrm>
              <a:off x="6431761" y="6778026"/>
              <a:ext cx="1841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Nigel Harle</a:t>
              </a:r>
            </a:p>
          </p:txBody>
        </p:sp>
      </p:grpSp>
      <p:grpSp>
        <p:nvGrpSpPr>
          <p:cNvPr id="5" name="Groep 4"/>
          <p:cNvGrpSpPr/>
          <p:nvPr/>
        </p:nvGrpSpPr>
        <p:grpSpPr>
          <a:xfrm rot="16200000">
            <a:off x="6780361" y="1900261"/>
            <a:ext cx="2065529" cy="1411872"/>
            <a:chOff x="4749266" y="1905000"/>
            <a:chExt cx="3134288" cy="2114295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16881" y="1552620"/>
              <a:ext cx="2114294" cy="281905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 rot="5400000">
              <a:off x="3849741" y="2804526"/>
              <a:ext cx="2114294" cy="31524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Bert Op den Camp</a:t>
              </a:r>
            </a:p>
          </p:txBody>
        </p:sp>
      </p:grpSp>
      <p:grpSp>
        <p:nvGrpSpPr>
          <p:cNvPr id="78" name="Groep 77"/>
          <p:cNvGrpSpPr/>
          <p:nvPr/>
        </p:nvGrpSpPr>
        <p:grpSpPr>
          <a:xfrm>
            <a:off x="5425692" y="1573432"/>
            <a:ext cx="1411873" cy="2049248"/>
            <a:chOff x="9574597" y="3945025"/>
            <a:chExt cx="1882497" cy="2732330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5595" y="3945025"/>
              <a:ext cx="1841499" cy="2455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9574597" y="6400356"/>
              <a:ext cx="1841498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Pinokkio</a:t>
              </a:r>
            </a:p>
          </p:txBody>
        </p:sp>
      </p:grpSp>
      <p:grpSp>
        <p:nvGrpSpPr>
          <p:cNvPr id="76" name="Groep 75"/>
          <p:cNvGrpSpPr/>
          <p:nvPr/>
        </p:nvGrpSpPr>
        <p:grpSpPr>
          <a:xfrm>
            <a:off x="3836440" y="3749715"/>
            <a:ext cx="1381126" cy="2049249"/>
            <a:chOff x="8151386" y="2613054"/>
            <a:chExt cx="1841501" cy="2732331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1386" y="2613054"/>
              <a:ext cx="1841500" cy="2455334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151387" y="5068386"/>
              <a:ext cx="1841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Johan den Boer</a:t>
              </a:r>
            </a:p>
          </p:txBody>
        </p:sp>
      </p:grpSp>
      <p:grpSp>
        <p:nvGrpSpPr>
          <p:cNvPr id="72" name="Groep 71"/>
          <p:cNvGrpSpPr/>
          <p:nvPr/>
        </p:nvGrpSpPr>
        <p:grpSpPr>
          <a:xfrm>
            <a:off x="2216440" y="1589715"/>
            <a:ext cx="1381124" cy="2049249"/>
            <a:chOff x="9461499" y="1285276"/>
            <a:chExt cx="1841499" cy="2732331"/>
          </a:xfrm>
        </p:grpSpPr>
        <p:pic>
          <p:nvPicPr>
            <p:cNvPr id="12" name="Popup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1499" y="1285276"/>
              <a:ext cx="1841499" cy="2455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3" name="Text5"/>
            <p:cNvSpPr txBox="1"/>
            <p:nvPr/>
          </p:nvSpPr>
          <p:spPr>
            <a:xfrm>
              <a:off x="9461499" y="3740608"/>
              <a:ext cx="1841499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Marian Baars</a:t>
              </a:r>
            </a:p>
          </p:txBody>
        </p:sp>
      </p:grpSp>
      <p:grpSp>
        <p:nvGrpSpPr>
          <p:cNvPr id="68" name="Groep 67"/>
          <p:cNvGrpSpPr/>
          <p:nvPr/>
        </p:nvGrpSpPr>
        <p:grpSpPr>
          <a:xfrm>
            <a:off x="596440" y="3749715"/>
            <a:ext cx="1381126" cy="2049250"/>
            <a:chOff x="8382000" y="3894667"/>
            <a:chExt cx="1841501" cy="2732332"/>
          </a:xfrm>
        </p:grpSpPr>
        <p:pic>
          <p:nvPicPr>
            <p:cNvPr id="18" name="Popup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3894667"/>
              <a:ext cx="1841501" cy="2455334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9" name="Text7"/>
            <p:cNvSpPr txBox="1"/>
            <p:nvPr/>
          </p:nvSpPr>
          <p:spPr>
            <a:xfrm>
              <a:off x="8382000" y="6350000"/>
              <a:ext cx="1841501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Nico Ploumen</a:t>
              </a:r>
            </a:p>
          </p:txBody>
        </p:sp>
      </p:grpSp>
      <p:grpSp>
        <p:nvGrpSpPr>
          <p:cNvPr id="65" name="Groep 64"/>
          <p:cNvGrpSpPr/>
          <p:nvPr/>
        </p:nvGrpSpPr>
        <p:grpSpPr>
          <a:xfrm>
            <a:off x="2216440" y="3749716"/>
            <a:ext cx="1381124" cy="2049249"/>
            <a:chOff x="698499" y="4196684"/>
            <a:chExt cx="1841499" cy="2732331"/>
          </a:xfrm>
        </p:grpSpPr>
        <p:pic>
          <p:nvPicPr>
            <p:cNvPr id="24" name="Popup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99" y="4196684"/>
              <a:ext cx="1841499" cy="2455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25" name="Text9"/>
            <p:cNvSpPr txBox="1"/>
            <p:nvPr/>
          </p:nvSpPr>
          <p:spPr>
            <a:xfrm>
              <a:off x="698499" y="6652016"/>
              <a:ext cx="1841499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Pierre Grooten</a:t>
              </a:r>
            </a:p>
          </p:txBody>
        </p:sp>
      </p:grpSp>
      <p:grpSp>
        <p:nvGrpSpPr>
          <p:cNvPr id="66" name="Groep 65"/>
          <p:cNvGrpSpPr/>
          <p:nvPr/>
        </p:nvGrpSpPr>
        <p:grpSpPr>
          <a:xfrm>
            <a:off x="5456440" y="3749715"/>
            <a:ext cx="1381126" cy="2049250"/>
            <a:chOff x="3936998" y="4156446"/>
            <a:chExt cx="1841501" cy="2732332"/>
          </a:xfrm>
        </p:grpSpPr>
        <p:pic>
          <p:nvPicPr>
            <p:cNvPr id="27" name="Popup10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6998" y="4156446"/>
              <a:ext cx="1841500" cy="2455334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28" name="Text10"/>
            <p:cNvSpPr txBox="1"/>
            <p:nvPr/>
          </p:nvSpPr>
          <p:spPr>
            <a:xfrm>
              <a:off x="3936999" y="6611779"/>
              <a:ext cx="1841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Reinier Akkermans</a:t>
              </a:r>
            </a:p>
          </p:txBody>
        </p:sp>
      </p:grpSp>
      <p:grpSp>
        <p:nvGrpSpPr>
          <p:cNvPr id="64" name="Groep 63"/>
          <p:cNvGrpSpPr/>
          <p:nvPr/>
        </p:nvGrpSpPr>
        <p:grpSpPr>
          <a:xfrm>
            <a:off x="3836440" y="1589715"/>
            <a:ext cx="1381124" cy="2049249"/>
            <a:chOff x="5786012" y="1141770"/>
            <a:chExt cx="1841499" cy="2732331"/>
          </a:xfrm>
        </p:grpSpPr>
        <p:pic>
          <p:nvPicPr>
            <p:cNvPr id="30" name="Popup11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6012" y="1141770"/>
              <a:ext cx="1841499" cy="2455333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31" name="Text11"/>
            <p:cNvSpPr txBox="1"/>
            <p:nvPr/>
          </p:nvSpPr>
          <p:spPr>
            <a:xfrm>
              <a:off x="5786012" y="3597102"/>
              <a:ext cx="1841499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Rik Palmans</a:t>
              </a:r>
            </a:p>
          </p:txBody>
        </p:sp>
      </p:grpSp>
      <p:grpSp>
        <p:nvGrpSpPr>
          <p:cNvPr id="63" name="Groep 62"/>
          <p:cNvGrpSpPr/>
          <p:nvPr/>
        </p:nvGrpSpPr>
        <p:grpSpPr>
          <a:xfrm>
            <a:off x="596440" y="1589715"/>
            <a:ext cx="1381126" cy="2164665"/>
            <a:chOff x="3190026" y="1140600"/>
            <a:chExt cx="1841501" cy="2886219"/>
          </a:xfrm>
        </p:grpSpPr>
        <p:pic>
          <p:nvPicPr>
            <p:cNvPr id="33" name="Popup1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0026" y="1140600"/>
              <a:ext cx="1841500" cy="2455334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34" name="Text12"/>
            <p:cNvSpPr txBox="1"/>
            <p:nvPr/>
          </p:nvSpPr>
          <p:spPr>
            <a:xfrm>
              <a:off x="3190027" y="3595932"/>
              <a:ext cx="1841500" cy="43088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Walther van der Coelen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5097" y="376022"/>
            <a:ext cx="8423810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Deelnemers</a:t>
            </a:r>
          </a:p>
        </p:txBody>
      </p:sp>
    </p:spTree>
    <p:extLst>
      <p:ext uri="{BB962C8B-B14F-4D97-AF65-F5344CB8AC3E}">
        <p14:creationId xmlns:p14="http://schemas.microsoft.com/office/powerpoint/2010/main" val="331180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"/>
                            </p:stCondLst>
                            <p:childTnLst>
                              <p:par>
                                <p:cTn id="66" presetID="54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0.00162 C 0.00295 -0.00926 0.01493 -0.01921 0.01909 -0.01921 C 0.04514 -0.01921 0.07239 0.14699 0.07239 0.31366 C 0.07239 0.2294 0.08559 0.14699 0.09861 0.14699 C 0.11198 0.14699 0.12465 0.23033 0.12465 0.31366 C 0.12465 0.27176 0.13142 0.2294 0.13819 0.2294 C 0.14479 0.2294 0.15156 0.27061 0.15156 0.31366 C 0.15156 0.2919 0.15486 0.27176 0.15833 0.27176 C 0.1618 0.27176 0.1651 0.29329 0.1651 0.31366 C 0.1651 0.30255 0.16666 0.2919 0.16857 0.2919 C 0.16944 0.2919 0.17187 0.30278 0.17187 0.31366 C 0.17187 0.30787 0.17274 0.30255 0.17361 0.30255 C 0.17361 0.30348 0.17534 0.30741 0.17534 0.31366 C 0.17534 0.31042 0.17534 0.30787 0.17621 0.30787 C 0.17621 0.30926 0.17708 0.31042 0.17708 0.31366 C 0.17708 0.31204 0.17708 0.31042 0.17708 0.30926 C 0.17795 0.30926 0.17795 0.31042 0.17795 0.31204 C 0.17882 0.31204 0.17882 0.31042 0.17882 0.30926 C 0.18003 0.30926 0.18003 0.31042 0.18003 0.31204 " pathEditMode="relative" rAng="0" ptsTypes="AAAAAAAAAAAAAAAAAAA">
                                      <p:cBhvr>
                                        <p:cTn id="6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4" name="Groep 13"/>
          <p:cNvGrpSpPr/>
          <p:nvPr/>
        </p:nvGrpSpPr>
        <p:grpSpPr>
          <a:xfrm>
            <a:off x="4781988" y="1185569"/>
            <a:ext cx="3841640" cy="3103722"/>
            <a:chOff x="8350359" y="2293777"/>
            <a:chExt cx="3841640" cy="3103722"/>
          </a:xfrm>
        </p:grpSpPr>
        <p:pic>
          <p:nvPicPr>
            <p:cNvPr id="12" name="Popup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539999"/>
              <a:ext cx="3810000" cy="28575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3" name="Text5"/>
            <p:cNvSpPr txBox="1"/>
            <p:nvPr/>
          </p:nvSpPr>
          <p:spPr>
            <a:xfrm>
              <a:off x="8350359" y="2293777"/>
              <a:ext cx="3810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Grootbloemige gentiaan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590992" y="1197672"/>
            <a:ext cx="4000498" cy="3091619"/>
            <a:chOff x="8382000" y="2305881"/>
            <a:chExt cx="4000498" cy="3091619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40000"/>
              <a:ext cx="3810000" cy="28575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572498" y="2305881"/>
              <a:ext cx="3810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Blauwgras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" y="96711"/>
            <a:ext cx="9138920" cy="992147"/>
          </a:xfrm>
        </p:spPr>
        <p:txBody>
          <a:bodyPr>
            <a:noAutofit/>
          </a:bodyPr>
          <a:lstStyle/>
          <a:p>
            <a:pPr algn="r"/>
            <a: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</a:rPr>
              <a:t>Klasse van alpine graslanden op kalk</a:t>
            </a:r>
            <a:br>
              <a:rPr lang="nl-NL" sz="2800" b="1" dirty="0">
                <a:solidFill>
                  <a:srgbClr val="006600"/>
                </a:solidFill>
                <a:latin typeface="Verdana" panose="020B0604030504040204" pitchFamily="34" charset="0"/>
              </a:rPr>
            </a:br>
            <a:r>
              <a:rPr lang="nl-NL" sz="2200" b="1" dirty="0">
                <a:solidFill>
                  <a:srgbClr val="006600"/>
                </a:solidFill>
                <a:latin typeface="Verdana" panose="020B0604030504040204" pitchFamily="34" charset="0"/>
              </a:rPr>
              <a:t>Polsterzeggeverbond</a:t>
            </a:r>
            <a:br>
              <a:rPr lang="nl-NL" sz="2000" b="1" dirty="0">
                <a:solidFill>
                  <a:srgbClr val="006600"/>
                </a:solidFill>
                <a:latin typeface="Verdana" panose="020B0604030504040204" pitchFamily="34" charset="0"/>
              </a:rPr>
            </a:br>
            <a:r>
              <a:rPr lang="nl-NL" sz="1400" b="1" dirty="0" err="1">
                <a:solidFill>
                  <a:srgbClr val="006600"/>
                </a:solidFill>
                <a:latin typeface="Verdana" panose="020B0604030504040204" pitchFamily="34" charset="0"/>
              </a:rPr>
              <a:t>Elyno-Seslerietea</a:t>
            </a:r>
            <a:r>
              <a:rPr lang="nl-NL" sz="1400" b="1" dirty="0">
                <a:solidFill>
                  <a:srgbClr val="006600"/>
                </a:solidFill>
                <a:latin typeface="Verdana" panose="020B0604030504040204" pitchFamily="34" charset="0"/>
              </a:rPr>
              <a:t>, </a:t>
            </a:r>
            <a:r>
              <a:rPr lang="nl-NL" sz="1400" b="1" dirty="0" err="1">
                <a:solidFill>
                  <a:srgbClr val="006600"/>
                </a:solidFill>
                <a:latin typeface="Verdana" panose="020B0604030504040204" pitchFamily="34" charset="0"/>
              </a:rPr>
              <a:t>Caricion</a:t>
            </a:r>
            <a:r>
              <a:rPr lang="nl-NL" sz="1400" b="1" dirty="0">
                <a:solidFill>
                  <a:srgbClr val="006600"/>
                </a:solidFill>
                <a:latin typeface="Verdana" panose="020B0604030504040204" pitchFamily="34" charset="0"/>
              </a:rPr>
              <a:t> </a:t>
            </a:r>
            <a:r>
              <a:rPr lang="nl-NL" sz="1400" b="1" dirty="0" err="1">
                <a:solidFill>
                  <a:srgbClr val="006600"/>
                </a:solidFill>
                <a:latin typeface="Verdana" panose="020B0604030504040204" pitchFamily="34" charset="0"/>
              </a:rPr>
              <a:t>firmae</a:t>
            </a:r>
            <a:endParaRPr lang="nl-NL" sz="1600" b="1" dirty="0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1067241" y="2644084"/>
            <a:ext cx="2857501" cy="4056221"/>
            <a:chOff x="5587999" y="1905000"/>
            <a:chExt cx="2857501" cy="4056221"/>
          </a:xfrm>
        </p:grpSpPr>
        <p:sp>
          <p:nvSpPr>
            <p:cNvPr id="4" name="Text2"/>
            <p:cNvSpPr txBox="1"/>
            <p:nvPr/>
          </p:nvSpPr>
          <p:spPr>
            <a:xfrm>
              <a:off x="5588000" y="5715000"/>
              <a:ext cx="28575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Kogelblauwgras</a:t>
              </a:r>
            </a:p>
          </p:txBody>
        </p:sp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7999" y="1905000"/>
              <a:ext cx="2857500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</p:grpSp>
      <p:grpSp>
        <p:nvGrpSpPr>
          <p:cNvPr id="8" name="Groep 7"/>
          <p:cNvGrpSpPr/>
          <p:nvPr/>
        </p:nvGrpSpPr>
        <p:grpSpPr>
          <a:xfrm>
            <a:off x="5289878" y="2640775"/>
            <a:ext cx="2857499" cy="4056222"/>
            <a:chOff x="8382000" y="2539999"/>
            <a:chExt cx="2857499" cy="4056222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39999"/>
              <a:ext cx="2857499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8382000" y="6350000"/>
              <a:ext cx="2857499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Achtster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6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9157"/>
            <a:ext cx="8953500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92D050"/>
                </a:solidFill>
                <a:latin typeface="Verdana" panose="020B0604030504040204" pitchFamily="34" charset="0"/>
              </a:rPr>
              <a:t>Vogels</a:t>
            </a:r>
          </a:p>
        </p:txBody>
      </p:sp>
      <p:grpSp>
        <p:nvGrpSpPr>
          <p:cNvPr id="21" name="Groep 20"/>
          <p:cNvGrpSpPr/>
          <p:nvPr/>
        </p:nvGrpSpPr>
        <p:grpSpPr>
          <a:xfrm>
            <a:off x="6501071" y="2295677"/>
            <a:ext cx="2333625" cy="3319250"/>
            <a:chOff x="6415204" y="1787451"/>
            <a:chExt cx="3111500" cy="4425666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5204" y="1787451"/>
              <a:ext cx="3111500" cy="4148666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6415204" y="5936118"/>
              <a:ext cx="3111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Kneu</a:t>
              </a:r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280070" y="856074"/>
            <a:ext cx="3048000" cy="2493749"/>
            <a:chOff x="609136" y="242072"/>
            <a:chExt cx="4064000" cy="3324998"/>
          </a:xfrm>
        </p:grpSpPr>
        <p:pic>
          <p:nvPicPr>
            <p:cNvPr id="25" name="Popup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136" y="242072"/>
              <a:ext cx="4064000" cy="3047999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26" name="Text2"/>
            <p:cNvSpPr txBox="1"/>
            <p:nvPr/>
          </p:nvSpPr>
          <p:spPr>
            <a:xfrm>
              <a:off x="609136" y="3290071"/>
              <a:ext cx="4064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Alpenkauw</a:t>
              </a:r>
            </a:p>
          </p:txBody>
        </p:sp>
      </p:grpSp>
      <p:grpSp>
        <p:nvGrpSpPr>
          <p:cNvPr id="27" name="Groep 26"/>
          <p:cNvGrpSpPr/>
          <p:nvPr/>
        </p:nvGrpSpPr>
        <p:grpSpPr>
          <a:xfrm>
            <a:off x="4038466" y="2295676"/>
            <a:ext cx="2333625" cy="3319251"/>
            <a:chOff x="8382000" y="2201332"/>
            <a:chExt cx="3111500" cy="4425667"/>
          </a:xfrm>
        </p:grpSpPr>
        <p:pic>
          <p:nvPicPr>
            <p:cNvPr id="28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201332"/>
              <a:ext cx="3111500" cy="4148666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29" name="Text3"/>
            <p:cNvSpPr txBox="1"/>
            <p:nvPr/>
          </p:nvSpPr>
          <p:spPr>
            <a:xfrm>
              <a:off x="8382000" y="6350000"/>
              <a:ext cx="3111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Beflijster</a:t>
              </a:r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1575862" y="2295676"/>
            <a:ext cx="2333624" cy="3319251"/>
            <a:chOff x="3118627" y="1955110"/>
            <a:chExt cx="3111499" cy="4425667"/>
          </a:xfrm>
        </p:grpSpPr>
        <p:pic>
          <p:nvPicPr>
            <p:cNvPr id="31" name="Popup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8627" y="1955110"/>
              <a:ext cx="3111499" cy="4148666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32" name="Text5"/>
            <p:cNvSpPr txBox="1"/>
            <p:nvPr/>
          </p:nvSpPr>
          <p:spPr>
            <a:xfrm>
              <a:off x="3118627" y="6103778"/>
              <a:ext cx="3111499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FCFC20"/>
                  </a:solidFill>
                  <a:latin typeface="Arial Black" panose="020B0A04020102020204" pitchFamily="34" charset="0"/>
                </a:rPr>
                <a:t>Rotszwaluw</a:t>
              </a:r>
              <a:endParaRPr lang="nl-NL" sz="750" b="1" dirty="0">
                <a:solidFill>
                  <a:srgbClr val="FCFC2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8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0" y="127000"/>
            <a:ext cx="8648700" cy="571500"/>
          </a:xfrm>
        </p:spPr>
        <p:txBody>
          <a:bodyPr>
            <a:normAutofit fontScale="90000"/>
          </a:bodyPr>
          <a:lstStyle/>
          <a:p>
            <a:pPr algn="r"/>
            <a:r>
              <a:rPr lang="nl-NL" sz="4000" b="1" dirty="0">
                <a:solidFill>
                  <a:srgbClr val="006600"/>
                </a:solidFill>
                <a:latin typeface="Verdana" panose="020B0604030504040204" pitchFamily="34" charset="0"/>
              </a:rPr>
              <a:t>Dagvlinders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571498" y="1249918"/>
            <a:ext cx="2857499" cy="4056221"/>
            <a:chOff x="5588000" y="1905000"/>
            <a:chExt cx="2857499" cy="4056221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8000" y="1905000"/>
              <a:ext cx="2857499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5588000" y="5715000"/>
              <a:ext cx="2857499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Gletsjervlinder</a:t>
              </a:r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5715000" y="1249918"/>
            <a:ext cx="2857500" cy="4056221"/>
            <a:chOff x="8382000" y="2540000"/>
            <a:chExt cx="2857500" cy="4056221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40000"/>
              <a:ext cx="2857500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8382000" y="6350000"/>
              <a:ext cx="28575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Tijmblauwtje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3143249" y="2603499"/>
            <a:ext cx="2857501" cy="4056222"/>
            <a:chOff x="8381999" y="2539999"/>
            <a:chExt cx="2857501" cy="4056222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539999"/>
              <a:ext cx="2857500" cy="38100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382000" y="6350000"/>
              <a:ext cx="28575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Zuidelijke luzernevlinder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4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0" y="127000"/>
            <a:ext cx="8890000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nl-NL" sz="4000" b="1" dirty="0">
                <a:solidFill>
                  <a:srgbClr val="006600"/>
                </a:solidFill>
                <a:latin typeface="Verdana" panose="020B0604030504040204" pitchFamily="34" charset="0"/>
              </a:rPr>
              <a:t>Nachtvlinders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533400" y="494569"/>
            <a:ext cx="3810000" cy="3061432"/>
            <a:chOff x="5130800" y="1637568"/>
            <a:chExt cx="3810000" cy="3061432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0800" y="1943100"/>
              <a:ext cx="3810000" cy="27559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5130800" y="1637568"/>
              <a:ext cx="3810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Blauwbandspanner</a:t>
              </a:r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4826001" y="3813589"/>
            <a:ext cx="3810000" cy="3103722"/>
            <a:chOff x="8382000" y="2539999"/>
            <a:chExt cx="3810000" cy="3103722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0" y="2539999"/>
              <a:ext cx="3810000" cy="285750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8382000" y="5397500"/>
              <a:ext cx="3810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Getande spanner</a:t>
              </a:r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4826001" y="494569"/>
            <a:ext cx="3822699" cy="3061432"/>
            <a:chOff x="8381999" y="2232699"/>
            <a:chExt cx="3822699" cy="3163016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540000"/>
              <a:ext cx="3810000" cy="2855715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394698" y="2232699"/>
              <a:ext cx="3810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Kroonvogeltje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533400" y="3794998"/>
            <a:ext cx="3810001" cy="3103722"/>
            <a:chOff x="8381999" y="2540000"/>
            <a:chExt cx="3810001" cy="3103722"/>
          </a:xfrm>
        </p:grpSpPr>
        <p:pic>
          <p:nvPicPr>
            <p:cNvPr id="12" name="Popup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540000"/>
              <a:ext cx="3810000" cy="2857501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3" name="Text5"/>
            <p:cNvSpPr txBox="1"/>
            <p:nvPr/>
          </p:nvSpPr>
          <p:spPr>
            <a:xfrm>
              <a:off x="8382000" y="5397501"/>
              <a:ext cx="3810000" cy="24622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Zwartbandspanner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02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opup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6047" cy="6859533"/>
          </a:xfrm>
          <a:prstGeom prst="rect">
            <a:avLst/>
          </a:prstGeom>
          <a:solidFill>
            <a:scrgbClr r="0" g="0" b="0"/>
          </a:solidFill>
          <a:ln w="12700">
            <a:solidFill>
              <a:srgbClr val="FFFFFF"/>
            </a:solidFill>
          </a:ln>
        </p:spPr>
      </p:pic>
      <p:sp>
        <p:nvSpPr>
          <p:cNvPr id="20" name="Rechthoek 19"/>
          <p:cNvSpPr/>
          <p:nvPr/>
        </p:nvSpPr>
        <p:spPr>
          <a:xfrm>
            <a:off x="3576975" y="1252835"/>
            <a:ext cx="2523448" cy="923330"/>
          </a:xfrm>
          <a:prstGeom prst="rect">
            <a:avLst/>
          </a:prstGeom>
          <a:noFill/>
        </p:spPr>
        <p:txBody>
          <a:bodyPr wrap="none" lIns="91440" tIns="45720" rIns="91440" bIns="45720" anchor="ctr" anchorCtr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5400" b="1" cap="none" spc="0" dirty="0">
                <a:ln w="6350" cmpd="sng">
                  <a:solidFill>
                    <a:srgbClr val="FF0000">
                      <a:alpha val="30000"/>
                    </a:srgbClr>
                  </a:solidFill>
                </a:ln>
                <a:solidFill>
                  <a:schemeClr val="accent4"/>
                </a:solidFill>
                <a:effectLst>
                  <a:outerShdw blurRad="50800" dist="139700" dir="5400000" algn="ctr" rotWithShape="0">
                    <a:schemeClr val="bg2">
                      <a:lumMod val="25000"/>
                    </a:schemeClr>
                  </a:outerShdw>
                </a:effectLst>
                <a:latin typeface="Verdana" panose="020B0604030504040204" pitchFamily="34" charset="0"/>
              </a:rPr>
              <a:t>Pauze</a:t>
            </a:r>
            <a:endParaRPr lang="nl-NL" sz="5400" b="1" cap="none" spc="0" dirty="0">
              <a:ln w="6350" cmpd="sng">
                <a:solidFill>
                  <a:srgbClr val="FF0000">
                    <a:alpha val="30000"/>
                  </a:srgbClr>
                </a:solidFill>
              </a:ln>
              <a:solidFill>
                <a:schemeClr val="accent4"/>
              </a:solidFill>
              <a:effectLst>
                <a:outerShdw blurRad="50800" dist="139700" dir="5400000" algn="ctr" rotWithShape="0">
                  <a:schemeClr val="bg2">
                    <a:lumMod val="2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2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1964" y="65480"/>
            <a:ext cx="10454832" cy="646247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9169" y="65480"/>
            <a:ext cx="10509916" cy="646247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5553" y="-61154"/>
            <a:ext cx="12012923" cy="6858000"/>
          </a:xfrm>
          <a:prstGeom prst="rect">
            <a:avLst/>
          </a:prstGeom>
        </p:spPr>
      </p:pic>
      <p:grpSp>
        <p:nvGrpSpPr>
          <p:cNvPr id="8" name="Groep 7"/>
          <p:cNvGrpSpPr/>
          <p:nvPr/>
        </p:nvGrpSpPr>
        <p:grpSpPr>
          <a:xfrm>
            <a:off x="2831745" y="3446652"/>
            <a:ext cx="1439413" cy="416126"/>
            <a:chOff x="4203623" y="3276509"/>
            <a:chExt cx="696557" cy="184666"/>
          </a:xfrm>
        </p:grpSpPr>
        <p:sp>
          <p:nvSpPr>
            <p:cNvPr id="6" name="5-puntige ster 5"/>
            <p:cNvSpPr/>
            <p:nvPr/>
          </p:nvSpPr>
          <p:spPr>
            <a:xfrm>
              <a:off x="4203623" y="3276509"/>
              <a:ext cx="209007" cy="184666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4456154" y="3338592"/>
              <a:ext cx="444026" cy="5931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Seres</a:t>
              </a:r>
              <a:r>
                <a:rPr lang="nl-NL" sz="1200" b="1" dirty="0">
                  <a:solidFill>
                    <a:srgbClr val="FF0000"/>
                  </a:solidFill>
                </a:rPr>
                <a:t> </a:t>
              </a:r>
              <a:r>
                <a:rPr lang="nl-NL" sz="1200" b="1" dirty="0" err="1">
                  <a:solidFill>
                    <a:srgbClr val="FF0000"/>
                  </a:solidFill>
                </a:rPr>
                <a:t>Misci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2930866" y="3840942"/>
            <a:ext cx="1456931" cy="374588"/>
            <a:chOff x="4247147" y="3308684"/>
            <a:chExt cx="670646" cy="120316"/>
          </a:xfrm>
        </p:grpSpPr>
        <p:sp>
          <p:nvSpPr>
            <p:cNvPr id="10" name="5-puntige ster 9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4456154" y="3335714"/>
              <a:ext cx="461639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Puez</a:t>
              </a:r>
              <a:r>
                <a:rPr lang="nl-NL" sz="1200" b="1" dirty="0">
                  <a:solidFill>
                    <a:srgbClr val="FF0000"/>
                  </a:solidFill>
                </a:rPr>
                <a:t> </a:t>
              </a:r>
              <a:r>
                <a:rPr lang="nl-NL" sz="1200" b="1" dirty="0" err="1">
                  <a:solidFill>
                    <a:srgbClr val="FF0000"/>
                  </a:solidFill>
                </a:rPr>
                <a:t>Geisler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2745533" y="2392565"/>
            <a:ext cx="1479826" cy="374589"/>
            <a:chOff x="4247147" y="3308684"/>
            <a:chExt cx="681185" cy="120316"/>
          </a:xfrm>
        </p:grpSpPr>
        <p:sp>
          <p:nvSpPr>
            <p:cNvPr id="13" name="5-puntige ster 12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4438735" y="3320039"/>
              <a:ext cx="489597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Mauersberg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2871410" y="5361586"/>
            <a:ext cx="1216494" cy="374588"/>
            <a:chOff x="4247147" y="3308684"/>
            <a:chExt cx="559969" cy="120316"/>
          </a:xfrm>
        </p:grpSpPr>
        <p:sp>
          <p:nvSpPr>
            <p:cNvPr id="16" name="5-puntige ster 15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4456153" y="3343808"/>
              <a:ext cx="350963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Piz</a:t>
              </a:r>
              <a:r>
                <a:rPr lang="nl-NL" sz="1200" b="1" dirty="0">
                  <a:solidFill>
                    <a:srgbClr val="FF0000"/>
                  </a:solidFill>
                </a:rPr>
                <a:t> Boé</a:t>
              </a: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4535452" y="4975662"/>
            <a:ext cx="1581986" cy="374588"/>
            <a:chOff x="4247147" y="3308684"/>
            <a:chExt cx="728210" cy="120316"/>
          </a:xfrm>
        </p:grpSpPr>
        <p:sp>
          <p:nvSpPr>
            <p:cNvPr id="19" name="5-puntige ster 18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4456154" y="3345047"/>
              <a:ext cx="519203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>
                  <a:solidFill>
                    <a:srgbClr val="FF0000"/>
                  </a:solidFill>
                </a:rPr>
                <a:t>Pas </a:t>
              </a:r>
              <a:r>
                <a:rPr lang="nl-NL" sz="1200" b="1" dirty="0" err="1">
                  <a:solidFill>
                    <a:srgbClr val="FF0000"/>
                  </a:solidFill>
                </a:rPr>
                <a:t>Falzarego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413094" y="4491254"/>
            <a:ext cx="1399755" cy="374588"/>
            <a:chOff x="4247147" y="3308684"/>
            <a:chExt cx="644327" cy="120316"/>
          </a:xfrm>
        </p:grpSpPr>
        <p:sp>
          <p:nvSpPr>
            <p:cNvPr id="22" name="5-puntige ster 21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4456154" y="3336561"/>
              <a:ext cx="435320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Seiser</a:t>
              </a:r>
              <a:r>
                <a:rPr lang="nl-NL" sz="1200" b="1" dirty="0">
                  <a:solidFill>
                    <a:srgbClr val="FF0000"/>
                  </a:solidFill>
                </a:rPr>
                <a:t> alm</a:t>
              </a:r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4568337" y="91013"/>
            <a:ext cx="1453634" cy="374588"/>
            <a:chOff x="4247147" y="3308684"/>
            <a:chExt cx="669128" cy="120316"/>
          </a:xfrm>
        </p:grpSpPr>
        <p:sp>
          <p:nvSpPr>
            <p:cNvPr id="25" name="5-puntige ster 24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4456154" y="3340372"/>
              <a:ext cx="460121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Knuttental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ep 26"/>
          <p:cNvGrpSpPr/>
          <p:nvPr/>
        </p:nvGrpSpPr>
        <p:grpSpPr>
          <a:xfrm>
            <a:off x="6407156" y="2680088"/>
            <a:ext cx="1478306" cy="374588"/>
            <a:chOff x="4247147" y="3308684"/>
            <a:chExt cx="680485" cy="120316"/>
          </a:xfrm>
        </p:grpSpPr>
        <p:sp>
          <p:nvSpPr>
            <p:cNvPr id="28" name="5-puntige ster 27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4456154" y="3327117"/>
              <a:ext cx="471478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Plätzwiese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3416434" y="3200928"/>
            <a:ext cx="1615999" cy="374588"/>
            <a:chOff x="4247147" y="3308684"/>
            <a:chExt cx="743867" cy="120316"/>
          </a:xfrm>
        </p:grpSpPr>
        <p:sp>
          <p:nvSpPr>
            <p:cNvPr id="31" name="5-puntige ster 30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4456153" y="3338088"/>
              <a:ext cx="534861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Armentara</a:t>
              </a:r>
              <a:r>
                <a:rPr lang="nl-NL" sz="1200" b="1" dirty="0">
                  <a:solidFill>
                    <a:srgbClr val="FF0000"/>
                  </a:solidFill>
                </a:rPr>
                <a:t> alm</a:t>
              </a:r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4281796" y="2927796"/>
            <a:ext cx="1171552" cy="374588"/>
            <a:chOff x="4247147" y="3308684"/>
            <a:chExt cx="539282" cy="120316"/>
          </a:xfrm>
        </p:grpSpPr>
        <p:sp>
          <p:nvSpPr>
            <p:cNvPr id="34" name="5-puntige ster 33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35" name="Tekstvak 34"/>
            <p:cNvSpPr txBox="1"/>
            <p:nvPr/>
          </p:nvSpPr>
          <p:spPr>
            <a:xfrm>
              <a:off x="4456153" y="3335433"/>
              <a:ext cx="330276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Wengen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ep 35"/>
          <p:cNvGrpSpPr/>
          <p:nvPr/>
        </p:nvGrpSpPr>
        <p:grpSpPr>
          <a:xfrm>
            <a:off x="2953929" y="2750408"/>
            <a:ext cx="1412283" cy="374588"/>
            <a:chOff x="4247147" y="3308684"/>
            <a:chExt cx="650094" cy="120316"/>
          </a:xfrm>
        </p:grpSpPr>
        <p:sp>
          <p:nvSpPr>
            <p:cNvPr id="37" name="5-puntige ster 36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4456153" y="3348184"/>
              <a:ext cx="441088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Vicaria</a:t>
              </a:r>
              <a:r>
                <a:rPr lang="nl-NL" sz="1200" b="1" dirty="0">
                  <a:solidFill>
                    <a:srgbClr val="FF0000"/>
                  </a:solidFill>
                </a:rPr>
                <a:t> alm</a:t>
              </a:r>
            </a:p>
          </p:txBody>
        </p:sp>
      </p:grpSp>
      <p:grpSp>
        <p:nvGrpSpPr>
          <p:cNvPr id="39" name="Groep 38"/>
          <p:cNvGrpSpPr/>
          <p:nvPr/>
        </p:nvGrpSpPr>
        <p:grpSpPr>
          <a:xfrm>
            <a:off x="2338604" y="3105179"/>
            <a:ext cx="928453" cy="374588"/>
            <a:chOff x="3964146" y="3308684"/>
            <a:chExt cx="427380" cy="120316"/>
          </a:xfrm>
        </p:grpSpPr>
        <p:sp>
          <p:nvSpPr>
            <p:cNvPr id="40" name="5-puntige ster 39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3964146" y="3338115"/>
              <a:ext cx="255825" cy="6145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Bioch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ep 41"/>
          <p:cNvGrpSpPr/>
          <p:nvPr/>
        </p:nvGrpSpPr>
        <p:grpSpPr>
          <a:xfrm>
            <a:off x="1189791" y="2604118"/>
            <a:ext cx="1542947" cy="374588"/>
            <a:chOff x="3681286" y="3308684"/>
            <a:chExt cx="710240" cy="120316"/>
          </a:xfrm>
        </p:grpSpPr>
        <p:sp>
          <p:nvSpPr>
            <p:cNvPr id="43" name="5-puntige ster 42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3681286" y="3352082"/>
              <a:ext cx="530461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Peitlerkofel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ep 44"/>
          <p:cNvGrpSpPr/>
          <p:nvPr/>
        </p:nvGrpSpPr>
        <p:grpSpPr>
          <a:xfrm>
            <a:off x="1697674" y="4312106"/>
            <a:ext cx="1486588" cy="374588"/>
            <a:chOff x="4247147" y="3308684"/>
            <a:chExt cx="684297" cy="120316"/>
          </a:xfrm>
        </p:grpSpPr>
        <p:sp>
          <p:nvSpPr>
            <p:cNvPr id="46" name="5-puntige ster 45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4456153" y="3354435"/>
              <a:ext cx="475291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Wolkenstein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ep 47"/>
          <p:cNvGrpSpPr/>
          <p:nvPr/>
        </p:nvGrpSpPr>
        <p:grpSpPr>
          <a:xfrm>
            <a:off x="4074146" y="4250172"/>
            <a:ext cx="1323401" cy="374588"/>
            <a:chOff x="4247147" y="3308684"/>
            <a:chExt cx="609180" cy="120316"/>
          </a:xfrm>
        </p:grpSpPr>
        <p:sp>
          <p:nvSpPr>
            <p:cNvPr id="49" name="5-puntige ster 48"/>
            <p:cNvSpPr/>
            <p:nvPr/>
          </p:nvSpPr>
          <p:spPr>
            <a:xfrm>
              <a:off x="4247147" y="3308684"/>
              <a:ext cx="144379" cy="12031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00"/>
            </a:p>
          </p:txBody>
        </p:sp>
        <p:sp>
          <p:nvSpPr>
            <p:cNvPr id="50" name="Tekstvak 49"/>
            <p:cNvSpPr txBox="1"/>
            <p:nvPr/>
          </p:nvSpPr>
          <p:spPr>
            <a:xfrm>
              <a:off x="4456153" y="3343953"/>
              <a:ext cx="400174" cy="5931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0" bIns="0" rtlCol="0" anchor="ctr" anchorCtr="1">
              <a:spAutoFit/>
            </a:bodyPr>
            <a:lstStyle/>
            <a:p>
              <a:r>
                <a:rPr lang="nl-NL" sz="1200" b="1" dirty="0" err="1">
                  <a:solidFill>
                    <a:srgbClr val="FF0000"/>
                  </a:solidFill>
                </a:rPr>
                <a:t>Valparola</a:t>
              </a:r>
              <a:endParaRPr lang="nl-NL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621" y="142272"/>
            <a:ext cx="6667500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006600"/>
                </a:solidFill>
                <a:latin typeface="Verdana" panose="020B0604030504040204" pitchFamily="34" charset="0"/>
              </a:rPr>
              <a:t>Geologie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21" y="2189913"/>
            <a:ext cx="8100000" cy="36546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21" y="2189914"/>
            <a:ext cx="8100000" cy="33874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21" y="2189914"/>
            <a:ext cx="8100000" cy="318872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21" y="2189914"/>
            <a:ext cx="8100000" cy="333156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21" y="2189913"/>
            <a:ext cx="8100000" cy="34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469" y="279290"/>
            <a:ext cx="8388016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006600"/>
                </a:solidFill>
                <a:latin typeface="Verdana" panose="020B0604030504040204" pitchFamily="34" charset="0"/>
              </a:rPr>
              <a:t>Geschiedenis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669758" y="1074894"/>
            <a:ext cx="3333750" cy="2708063"/>
            <a:chOff x="630989" y="198277"/>
            <a:chExt cx="4445000" cy="3610750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989" y="198277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630989" y="3532028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Tre</a:t>
              </a: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 </a:t>
              </a: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Sassi</a:t>
              </a: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5149516" y="1074894"/>
            <a:ext cx="3333750" cy="2708063"/>
            <a:chOff x="7462253" y="337764"/>
            <a:chExt cx="4445000" cy="3610750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2253" y="337764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7462253" y="3671515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Col di Lana</a:t>
              </a: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2765602" y="3942186"/>
            <a:ext cx="3333750" cy="2708063"/>
            <a:chOff x="3772568" y="2952749"/>
            <a:chExt cx="4445000" cy="3610750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2568" y="2952749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3772568" y="6286500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Edelwei</a:t>
              </a:r>
              <a:r>
                <a:rPr lang="el-GR" sz="750" b="1" dirty="0">
                  <a:solidFill>
                    <a:srgbClr val="000099"/>
                  </a:solidFill>
                  <a:latin typeface="Arial Black" panose="020B0A04020102020204" pitchFamily="34" charset="0"/>
                </a:rPr>
                <a:t>β</a:t>
              </a:r>
              <a:r>
                <a:rPr lang="nl-NL" sz="750" b="1" dirty="0" err="1">
                  <a:solidFill>
                    <a:srgbClr val="000099"/>
                  </a:solidFill>
                  <a:latin typeface="Arial Black" panose="020B0A04020102020204" pitchFamily="34" charset="0"/>
                </a:rPr>
                <a:t>stellung</a:t>
              </a: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5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2706" y="194876"/>
            <a:ext cx="8584532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006600"/>
                </a:solidFill>
                <a:latin typeface="Verdana" panose="020B0604030504040204" pitchFamily="34" charset="0"/>
              </a:rPr>
              <a:t>Sociale structuur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5346032" y="1809512"/>
            <a:ext cx="3333750" cy="2708061"/>
            <a:chOff x="7332579" y="854508"/>
            <a:chExt cx="4445000" cy="3610749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2579" y="854508"/>
              <a:ext cx="4445000" cy="3333749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7332579" y="4188258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2717632" y="3429001"/>
            <a:ext cx="3571875" cy="2390676"/>
            <a:chOff x="4580021" y="3017121"/>
            <a:chExt cx="4762500" cy="3187569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0021" y="3017121"/>
              <a:ext cx="4762500" cy="2910571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4580021" y="5927691"/>
              <a:ext cx="47625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622634" y="1247002"/>
            <a:ext cx="2857501" cy="4017750"/>
            <a:chOff x="866607" y="14985"/>
            <a:chExt cx="3810001" cy="5356999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607" y="14985"/>
              <a:ext cx="3810000" cy="5079999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866608" y="5094985"/>
              <a:ext cx="3810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43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250" y="286440"/>
            <a:ext cx="8453437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006600"/>
                </a:solidFill>
                <a:latin typeface="Verdana" panose="020B0604030504040204" pitchFamily="34" charset="0"/>
              </a:rPr>
              <a:t>Ontwikkeling van de landbouw</a:t>
            </a:r>
          </a:p>
        </p:txBody>
      </p:sp>
      <p:grpSp>
        <p:nvGrpSpPr>
          <p:cNvPr id="14" name="Groep 13"/>
          <p:cNvGrpSpPr/>
          <p:nvPr/>
        </p:nvGrpSpPr>
        <p:grpSpPr>
          <a:xfrm>
            <a:off x="476250" y="1551949"/>
            <a:ext cx="3333750" cy="2708063"/>
            <a:chOff x="991937" y="863265"/>
            <a:chExt cx="4445000" cy="3610750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937" y="863265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991937" y="4197016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FCFC20"/>
                  </a:solidFill>
                  <a:latin typeface="Arial Black" panose="020B0A04020102020204" pitchFamily="34" charset="0"/>
                </a:rPr>
                <a:t>Seres</a:t>
              </a:r>
              <a:endParaRPr lang="nl-NL" sz="750" b="1" dirty="0">
                <a:solidFill>
                  <a:srgbClr val="FCFC2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2619375" y="3086078"/>
            <a:ext cx="3333750" cy="2708063"/>
            <a:chOff x="4191000" y="2646918"/>
            <a:chExt cx="4445000" cy="3610750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1000" y="2646918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4191000" y="5980669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 err="1">
                  <a:solidFill>
                    <a:srgbClr val="FCFC20"/>
                  </a:solidFill>
                  <a:latin typeface="Arial Black" panose="020B0A04020102020204" pitchFamily="34" charset="0"/>
                </a:rPr>
                <a:t>Fava</a:t>
              </a:r>
              <a:endParaRPr lang="nl-NL" sz="750" b="1" dirty="0">
                <a:solidFill>
                  <a:srgbClr val="FCFC2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5214936" y="2074968"/>
            <a:ext cx="3333751" cy="2708063"/>
            <a:chOff x="8381999" y="2063749"/>
            <a:chExt cx="4445001" cy="3610750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9" y="2063749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8382000" y="5397500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endParaRPr lang="nl-NL" sz="750" b="1" dirty="0">
                <a:solidFill>
                  <a:srgbClr val="000099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1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08521"/>
            <a:ext cx="8953500" cy="428625"/>
          </a:xfrm>
        </p:spPr>
        <p:txBody>
          <a:bodyPr>
            <a:normAutofit fontScale="90000"/>
          </a:bodyPr>
          <a:lstStyle/>
          <a:p>
            <a:pPr algn="r"/>
            <a:r>
              <a:rPr lang="nl-NL" sz="3000" b="1" dirty="0">
                <a:solidFill>
                  <a:srgbClr val="006600"/>
                </a:solidFill>
                <a:latin typeface="Verdana" panose="020B0604030504040204" pitchFamily="34" charset="0"/>
              </a:rPr>
              <a:t>Factoren vegetatie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746568" y="1583832"/>
            <a:ext cx="3333750" cy="2708063"/>
            <a:chOff x="3728977" y="2885712"/>
            <a:chExt cx="4445000" cy="3610750"/>
          </a:xfrm>
        </p:grpSpPr>
        <p:pic>
          <p:nvPicPr>
            <p:cNvPr id="9" name="Popup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8977" y="2885712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10" name="Text4"/>
            <p:cNvSpPr txBox="1"/>
            <p:nvPr/>
          </p:nvSpPr>
          <p:spPr>
            <a:xfrm>
              <a:off x="3728977" y="6219463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Hellinggraad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5152965" y="1583832"/>
            <a:ext cx="3333750" cy="2708063"/>
            <a:chOff x="1097023" y="28212"/>
            <a:chExt cx="4445000" cy="3610750"/>
          </a:xfrm>
        </p:grpSpPr>
        <p:pic>
          <p:nvPicPr>
            <p:cNvPr id="3" name="Popup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7023" y="28212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4" name="Text2"/>
            <p:cNvSpPr txBox="1"/>
            <p:nvPr/>
          </p:nvSpPr>
          <p:spPr>
            <a:xfrm>
              <a:off x="1097023" y="3361963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Ondergrond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2981116" y="3166892"/>
            <a:ext cx="3333750" cy="2708063"/>
            <a:chOff x="7108785" y="941535"/>
            <a:chExt cx="4445000" cy="3610750"/>
          </a:xfrm>
        </p:grpSpPr>
        <p:pic>
          <p:nvPicPr>
            <p:cNvPr id="6" name="Popup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8785" y="941535"/>
              <a:ext cx="4445000" cy="3333750"/>
            </a:xfrm>
            <a:prstGeom prst="rect">
              <a:avLst/>
            </a:prstGeom>
            <a:solidFill>
              <a:scrgbClr r="0" g="0" b="0"/>
            </a:solidFill>
            <a:ln w="12700">
              <a:solidFill>
                <a:srgbClr val="FFFFFF"/>
              </a:solidFill>
            </a:ln>
          </p:spPr>
        </p:pic>
        <p:sp>
          <p:nvSpPr>
            <p:cNvPr id="7" name="Text3"/>
            <p:cNvSpPr txBox="1"/>
            <p:nvPr/>
          </p:nvSpPr>
          <p:spPr>
            <a:xfrm>
              <a:off x="7108785" y="4275286"/>
              <a:ext cx="4445000" cy="2769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spcBef>
                  <a:spcPct val="50000"/>
                </a:spcBef>
                <a:spcAft>
                  <a:spcPct val="0"/>
                </a:spcAft>
              </a:pPr>
              <a:r>
                <a:rPr lang="nl-NL" sz="750" b="1" dirty="0">
                  <a:solidFill>
                    <a:srgbClr val="FCFC20"/>
                  </a:solidFill>
                  <a:latin typeface="Arial Black" panose="020B0A04020102020204" pitchFamily="34" charset="0"/>
                </a:rPr>
                <a:t>Begrazing</a:t>
              </a:r>
            </a:p>
          </p:txBody>
        </p:sp>
      </p:grpSp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17" y="979314"/>
            <a:ext cx="3548849" cy="4899371"/>
          </a:xfrm>
          <a:prstGeom prst="rect">
            <a:avLst/>
          </a:prstGeom>
          <a:ln w="63500" cmpd="dbl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6456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96504" y="276604"/>
            <a:ext cx="8802103" cy="428625"/>
          </a:xfrm>
        </p:spPr>
        <p:txBody>
          <a:bodyPr>
            <a:normAutofit/>
          </a:bodyPr>
          <a:lstStyle/>
          <a:p>
            <a:pPr algn="ctr"/>
            <a:r>
              <a:rPr lang="nl-NL" sz="2400" b="1" dirty="0">
                <a:solidFill>
                  <a:srgbClr val="006600"/>
                </a:solidFill>
                <a:latin typeface="Verdana" panose="020B0604030504040204" pitchFamily="34" charset="0"/>
              </a:rPr>
              <a:t>Niveaus waarop de natuur ervaren kan worden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1153023" y="4002616"/>
            <a:ext cx="7175836" cy="1269423"/>
            <a:chOff x="1537363" y="4193821"/>
            <a:chExt cx="9567781" cy="1692564"/>
          </a:xfrm>
        </p:grpSpPr>
        <p:sp>
          <p:nvSpPr>
            <p:cNvPr id="7" name="Afgeronde rechthoek 6"/>
            <p:cNvSpPr/>
            <p:nvPr/>
          </p:nvSpPr>
          <p:spPr>
            <a:xfrm>
              <a:off x="1537363" y="4727281"/>
              <a:ext cx="2048043" cy="55345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b="1" dirty="0">
                  <a:solidFill>
                    <a:schemeClr val="tx1"/>
                  </a:solidFill>
                </a:rPr>
                <a:t>Landschap</a:t>
              </a:r>
            </a:p>
          </p:txBody>
        </p:sp>
        <p:sp>
          <p:nvSpPr>
            <p:cNvPr id="8" name="Parallellogram 7"/>
            <p:cNvSpPr/>
            <p:nvPr/>
          </p:nvSpPr>
          <p:spPr>
            <a:xfrm>
              <a:off x="4800597" y="4266010"/>
              <a:ext cx="6304547" cy="1620375"/>
            </a:xfrm>
            <a:prstGeom prst="parallelogram">
              <a:avLst>
                <a:gd name="adj" fmla="val 106523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2" name="PIJL-OMLAAG 11"/>
            <p:cNvSpPr/>
            <p:nvPr/>
          </p:nvSpPr>
          <p:spPr>
            <a:xfrm>
              <a:off x="2370220" y="4193821"/>
              <a:ext cx="360947" cy="2895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1153023" y="3004496"/>
            <a:ext cx="7175837" cy="1269423"/>
            <a:chOff x="1537364" y="2862995"/>
            <a:chExt cx="9567782" cy="1692564"/>
          </a:xfrm>
        </p:grpSpPr>
        <p:sp>
          <p:nvSpPr>
            <p:cNvPr id="6" name="Afgeronde rechthoek 5"/>
            <p:cNvSpPr/>
            <p:nvPr/>
          </p:nvSpPr>
          <p:spPr>
            <a:xfrm>
              <a:off x="1537364" y="3396455"/>
              <a:ext cx="2048043" cy="55345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b="1" dirty="0">
                  <a:solidFill>
                    <a:schemeClr val="tx1"/>
                  </a:solidFill>
                </a:rPr>
                <a:t>Vegetatie</a:t>
              </a:r>
            </a:p>
          </p:txBody>
        </p:sp>
        <p:sp>
          <p:nvSpPr>
            <p:cNvPr id="9" name="Parallellogram 8"/>
            <p:cNvSpPr/>
            <p:nvPr/>
          </p:nvSpPr>
          <p:spPr>
            <a:xfrm>
              <a:off x="4800599" y="2935184"/>
              <a:ext cx="6304547" cy="1620375"/>
            </a:xfrm>
            <a:prstGeom prst="parallelogram">
              <a:avLst>
                <a:gd name="adj" fmla="val 106523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11" name="PIJL-OMLAAG 10"/>
            <p:cNvSpPr/>
            <p:nvPr/>
          </p:nvSpPr>
          <p:spPr>
            <a:xfrm>
              <a:off x="2370221" y="2862995"/>
              <a:ext cx="360947" cy="28954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1153022" y="2060519"/>
            <a:ext cx="7175837" cy="1215281"/>
            <a:chOff x="1537362" y="1604358"/>
            <a:chExt cx="9567783" cy="1620375"/>
          </a:xfrm>
        </p:grpSpPr>
        <p:sp>
          <p:nvSpPr>
            <p:cNvPr id="3" name="Afgeronde rechthoek 2"/>
            <p:cNvSpPr/>
            <p:nvPr/>
          </p:nvSpPr>
          <p:spPr>
            <a:xfrm>
              <a:off x="1537362" y="1985566"/>
              <a:ext cx="2048043" cy="55345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b="1" dirty="0">
                  <a:solidFill>
                    <a:schemeClr val="tx1"/>
                  </a:solidFill>
                </a:rPr>
                <a:t>Flora</a:t>
              </a:r>
            </a:p>
          </p:txBody>
        </p:sp>
        <p:sp>
          <p:nvSpPr>
            <p:cNvPr id="10" name="Parallellogram 9"/>
            <p:cNvSpPr/>
            <p:nvPr/>
          </p:nvSpPr>
          <p:spPr>
            <a:xfrm>
              <a:off x="4800598" y="1604358"/>
              <a:ext cx="6304547" cy="1620375"/>
            </a:xfrm>
            <a:prstGeom prst="parallelogram">
              <a:avLst>
                <a:gd name="adj" fmla="val 106523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</p:spTree>
    <p:extLst>
      <p:ext uri="{BB962C8B-B14F-4D97-AF65-F5344CB8AC3E}">
        <p14:creationId xmlns:p14="http://schemas.microsoft.com/office/powerpoint/2010/main" val="18735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9D1EA39F3226439CB8C023670A0C86" ma:contentTypeVersion="0" ma:contentTypeDescription="Een nieuw document maken." ma:contentTypeScope="" ma:versionID="0b5d793c4c090ceb4ec2e2bb8fe74a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d5eb0301eb10bde77930f821fe2e88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8E455D-EAEF-4BC3-9FD6-87ED2932E004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08E17B-3362-429E-8A66-AABD74C1BB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D39B4D-C2F9-4D46-AE01-CA97C03F15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5512</TotalTime>
  <Words>558</Words>
  <Application>Microsoft Office PowerPoint</Application>
  <PresentationFormat>Diavoorstelling (4:3)</PresentationFormat>
  <Paragraphs>225</Paragraphs>
  <Slides>24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AR BERKLEY</vt:lpstr>
      <vt:lpstr>Arial</vt:lpstr>
      <vt:lpstr>Arial Black</vt:lpstr>
      <vt:lpstr>Calibri</vt:lpstr>
      <vt:lpstr>Calibri Light</vt:lpstr>
      <vt:lpstr>Verdana</vt:lpstr>
      <vt:lpstr>Kantoorthema</vt:lpstr>
      <vt:lpstr>De vegetatie van  de Dolomieten 2015-2016</vt:lpstr>
      <vt:lpstr>Deelnemers</vt:lpstr>
      <vt:lpstr>PowerPoint-presentatie</vt:lpstr>
      <vt:lpstr>Geologie</vt:lpstr>
      <vt:lpstr>Geschiedenis</vt:lpstr>
      <vt:lpstr>Sociale structuur</vt:lpstr>
      <vt:lpstr>Ontwikkeling van de landbouw</vt:lpstr>
      <vt:lpstr>Factoren vegetatie</vt:lpstr>
      <vt:lpstr>Niveaus waarop de natuur ervaren kan worden</vt:lpstr>
      <vt:lpstr>Vegetatiekunde - begrippen</vt:lpstr>
      <vt:lpstr>Classificatie planten</vt:lpstr>
      <vt:lpstr>Classificatie vegetatie-eenheden</vt:lpstr>
      <vt:lpstr>Herkennen plantengemeenschappen</vt:lpstr>
      <vt:lpstr>De voedselrijke graslanden </vt:lpstr>
      <vt:lpstr>Klasse van de matig voedselrijke graslanden Molinio-Arrhenatheretea</vt:lpstr>
      <vt:lpstr>Zwenkgrasverbond Associatie van Beemdkroon en Klaver Festucion variae, Knautio-Trifolietum</vt:lpstr>
      <vt:lpstr>Zwenkgrasverbond Associatie van Beemdkroon en Klaver Festucion variae, Knautio-Trifolietum </vt:lpstr>
      <vt:lpstr>Klasse van de kalkgraslanden Festuco-Brometea</vt:lpstr>
      <vt:lpstr>Klasse van de pioniergraslanden op gruis-en steenbodems Sedo-Scleranthetea</vt:lpstr>
      <vt:lpstr>Klasse van alpine graslanden op kalk Polsterzeggeverbond Elyno-Seslerietea, Caricion firmae</vt:lpstr>
      <vt:lpstr>Vogels</vt:lpstr>
      <vt:lpstr>Dagvlinders</vt:lpstr>
      <vt:lpstr>Nachtvlinders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Johan den Boer</dc:creator>
  <cp:lastModifiedBy>johan</cp:lastModifiedBy>
  <cp:revision>128</cp:revision>
  <dcterms:created xsi:type="dcterms:W3CDTF">2016-11-21T14:32:15Z</dcterms:created>
  <dcterms:modified xsi:type="dcterms:W3CDTF">2020-01-13T10:50:15Z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0x010100119D1EA39F3226439CB8C023670A0C86</vt:lpwstr>
  </property>
</Properties>
</file>